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g752e45f3ca_0_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g752e45f3ca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This presentation introduces the Little Inventors challenge, Mission: Protect our oceans, launched by NSERC in partnership with CCUNESCO. This presentation focuses on the role of the Arctic Ocean and its importance in the fight against climate change. Use the Mission: Protect our oceans presentation first for a more general introduction to the topic.</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is aimed at students all across Canada. It can be adapted by teachers to suit their students’ needs in elementary and secondary. The notes are coded with regular font for content that is more accessible and </a:t>
            </a:r>
            <a:r>
              <a:rPr b="1" lang="en-GB" sz="1200">
                <a:solidFill>
                  <a:schemeClr val="dk1"/>
                </a:solidFill>
                <a:highlight>
                  <a:srgbClr val="FFFFFF"/>
                </a:highlight>
              </a:rPr>
              <a:t>in bold for content that is more advanced.</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00000"/>
              </a:lnSpc>
              <a:spcBef>
                <a:spcPts val="0"/>
              </a:spcBef>
              <a:spcAft>
                <a:spcPts val="0"/>
              </a:spcAft>
              <a:buSzPts val="1100"/>
              <a:buNone/>
            </a:pPr>
            <a:r>
              <a:t/>
            </a:r>
            <a:endParaRPr sz="1200">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773d9edd9d_0_1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5" name="Google Shape;155;g773d9edd9d_0_1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L</a:t>
            </a:r>
            <a:r>
              <a:rPr lang="en-GB" sz="1200">
                <a:solidFill>
                  <a:srgbClr val="1D2228"/>
                </a:solidFill>
                <a:highlight>
                  <a:srgbClr val="FFFFFF"/>
                </a:highlight>
              </a:rPr>
              <a:t>ooking back on what your students came up with from the activity sheets, u</a:t>
            </a:r>
            <a:r>
              <a:rPr lang="en-GB" sz="1200">
                <a:solidFill>
                  <a:schemeClr val="dk1"/>
                </a:solidFill>
                <a:highlight>
                  <a:srgbClr val="FFFFFF"/>
                </a:highlight>
              </a:rPr>
              <a:t>se the following tips to help your students develop their ideas further to come up with an invention!</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Follow that thought</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Try to stop thinking for a minute. It’s pretty much impossible!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Our brains are constantly taking information in and working out how to record it and how it connects with other things we know.</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So trust your brain and try to catch a thought and see where it takes you!</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Who needs your help</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Thinking about who your invention is for is a great place to start. It could be for someone in your family or an animal you spot while you’re out and about. Imagine what they like, dislike, what they might find difficult or boring—how can you help them?</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No problem too small</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might be how to help a snail go faster, how to water a cactus, or how to protect a ladybird from the rain—no problem is too small to capture your inventive imagination!</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No limits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And of course, the opposite is also true—there is no problem too big to have a go at either!</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If you worry about how to reduce the pollution in the atmosphere or how to make travel faster, safer and non-polluting, then have a go. We need all kinds of ideas to help our planet stay green! What might seem impossible today could well happen in the not-so-distant future.</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Break the rules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New inventions happen when we try to think or do things differently—in other words, when we break the rules. So forget how things are supposed to work and make it happen your own way!</a:t>
            </a:r>
            <a:endParaRPr sz="1200">
              <a:solidFill>
                <a:schemeClr val="dk1"/>
              </a:solidFill>
              <a:highlight>
                <a:srgbClr val="FFFFFF"/>
              </a:highlight>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773d9edd9d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g773d9edd9d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752e45f3c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752e45f3c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The Arctic Ocean is the smallest and shallowest ocean on earth. It covers less than 3% of the earth’s surface.</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It is also the coldest! In winter it is almost fully covered in ice, and about 50% covered in ice in the summer.</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lang="en-GB" sz="1200">
                <a:solidFill>
                  <a:schemeClr val="dk1"/>
                </a:solidFill>
                <a:highlight>
                  <a:srgbClr val="FFFFFF"/>
                </a:highlight>
              </a:rPr>
              <a:t>It links together eight nations (Canada, Denmark, Finland, Iceland, Norway, Russia, Sweden, and the United States—who have formed the Arctic Council to help to govern the region).</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44000"/>
              </a:lnSpc>
              <a:spcBef>
                <a:spcPts val="0"/>
              </a:spcBef>
              <a:spcAft>
                <a:spcPts val="0"/>
              </a:spcAft>
              <a:buClr>
                <a:schemeClr val="dk1"/>
              </a:buClr>
              <a:buSzPts val="1100"/>
              <a:buFont typeface="Arial"/>
              <a:buNone/>
            </a:pPr>
            <a:r>
              <a:rPr b="1" lang="en-GB" sz="1200">
                <a:solidFill>
                  <a:schemeClr val="dk1"/>
                </a:solidFill>
                <a:highlight>
                  <a:srgbClr val="FFFFFF"/>
                </a:highlight>
              </a:rPr>
              <a:t>Canada has more Arctic land than other nations, but one of the smallest indigenous population, all included in the Northwest Territories of Nunavut, and Yukon, and some parts of Newfoundland, Labrador and Northern Quebec</a:t>
            </a:r>
            <a:r>
              <a:rPr b="1" lang="en-GB" sz="1200">
                <a:solidFill>
                  <a:srgbClr val="333333"/>
                </a:solidFill>
                <a:highlight>
                  <a:srgbClr val="FFFFFF"/>
                </a:highlight>
              </a:rPr>
              <a:t>.</a:t>
            </a:r>
            <a:endParaRPr b="1" sz="1200">
              <a:solidFill>
                <a:srgbClr val="333333"/>
              </a:solidFill>
              <a:highlight>
                <a:srgbClr val="FFFFFF"/>
              </a:highlight>
            </a:endParaRPr>
          </a:p>
          <a:p>
            <a:pPr indent="0" lvl="0" marL="0" rtl="0" algn="l">
              <a:spcBef>
                <a:spcPts val="0"/>
              </a:spcBef>
              <a:spcAft>
                <a:spcPts val="0"/>
              </a:spcAft>
              <a:buNone/>
            </a:pPr>
            <a:r>
              <a:t/>
            </a:r>
            <a:endParaRPr sz="1200">
              <a:solidFill>
                <a:schemeClr val="dk1"/>
              </a:solidFill>
              <a:highlight>
                <a:srgbClr val="FFFFFF"/>
              </a:highligh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g771d02141d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771d02141d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rgbClr val="202122"/>
                </a:solidFill>
                <a:highlight>
                  <a:srgbClr val="FFFFFF"/>
                </a:highlight>
              </a:rPr>
              <a:t>The Arctic climate</a:t>
            </a:r>
            <a:r>
              <a:rPr b="1" lang="en-GB" sz="1200">
                <a:solidFill>
                  <a:srgbClr val="202122"/>
                </a:solidFill>
                <a:highlight>
                  <a:srgbClr val="FFFFFF"/>
                </a:highlight>
              </a:rPr>
              <a:t> </a:t>
            </a:r>
            <a:r>
              <a:rPr lang="en-GB" sz="1200">
                <a:solidFill>
                  <a:srgbClr val="202122"/>
                </a:solidFill>
                <a:highlight>
                  <a:srgbClr val="FFFFFF"/>
                </a:highlight>
              </a:rPr>
              <a:t>typically consists of long, cold winters for most of the year, and short, cool summers that take place over about two months over June to August.</a:t>
            </a:r>
            <a:endParaRPr sz="1200">
              <a:solidFill>
                <a:srgbClr val="2021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It can be as cold as -50</a:t>
            </a:r>
            <a:r>
              <a:rPr lang="en-GB" sz="1200">
                <a:solidFill>
                  <a:srgbClr val="222222"/>
                </a:solidFill>
                <a:highlight>
                  <a:srgbClr val="FFFFFF"/>
                </a:highlight>
              </a:rPr>
              <a:t>° celsius in winter, and just above 0° in the summer, the freezing point of water. To give you an idea of how cold this is, a normal home freezer is normally set at a temperature of -18°!!</a:t>
            </a:r>
            <a:endParaRPr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rgbClr val="222222"/>
                </a:solidFill>
                <a:highlight>
                  <a:srgbClr val="FFFFFF"/>
                </a:highlight>
              </a:rPr>
              <a:t>And you can count on clouds at least 80% of the time in winter and 60% in summer!</a:t>
            </a:r>
            <a:endParaRPr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Because of this long period of extremely cold, consistent weather, the Arctic Ocean is an important ally in keeping the earth’s temperature down.</a:t>
            </a:r>
            <a:endParaRPr sz="1200">
              <a:solidFill>
                <a:schemeClr val="dk1"/>
              </a:solidFill>
              <a:highlight>
                <a:srgbClr val="FFFFFF"/>
              </a:highlight>
            </a:endParaRPr>
          </a:p>
          <a:p>
            <a:pPr indent="0" lvl="0" marL="0" rtl="0" algn="l">
              <a:spcBef>
                <a:spcPts val="0"/>
              </a:spcBef>
              <a:spcAft>
                <a:spcPts val="0"/>
              </a:spcAft>
              <a:buNone/>
            </a:pPr>
            <a:r>
              <a:t/>
            </a:r>
            <a:endParaRPr sz="1200">
              <a:solidFill>
                <a:srgbClr val="202122"/>
              </a:solidFill>
              <a:highlight>
                <a:srgbClr val="FFFFFF"/>
              </a:highligh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7532739f47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7532739f47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The atmosphere and the oceans act as a double act to warm and cool the planet. The sun rays warm up the oceans and the land and the oceans cool the atmosphere down.</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Because the surface of the Arctic Ocean is covered in ice most of the time and the sea ice is white, it reflects back the rays of the sun. This means sun rays don’t get to the ocean water, which is effectively protected from heating up, even in summer. </a:t>
            </a:r>
            <a:endParaRPr b="1" sz="1200">
              <a:solidFill>
                <a:schemeClr val="dk1"/>
              </a:solidFill>
              <a:highlight>
                <a:srgbClr val="FFFFFF"/>
              </a:highlight>
            </a:endParaRPr>
          </a:p>
          <a:p>
            <a:pPr indent="0" lvl="0" marL="0" rtl="0" algn="l">
              <a:spcBef>
                <a:spcPts val="0"/>
              </a:spcBef>
              <a:spcAft>
                <a:spcPts val="0"/>
              </a:spcAft>
              <a:buNone/>
            </a:pPr>
            <a:r>
              <a:t/>
            </a:r>
            <a:endParaRPr b="1"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6244bfd487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6244bfd487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But since the 1970s, scientists have observed changes in the Arctic, with rising air and water temperatures, and every year losing more and more sea ice. And although</a:t>
            </a:r>
            <a:r>
              <a:rPr b="1" lang="en-GB" sz="1200">
                <a:solidFill>
                  <a:srgbClr val="222222"/>
                </a:solidFill>
                <a:highlight>
                  <a:srgbClr val="FFFFFF"/>
                </a:highlight>
              </a:rPr>
              <a:t> the temperature of earth is rising overall, the situation is much worse in the Arctic, as temperatures there are rising 2 to 3 times faster than temperatures elsewhere. This is called "Arctic amplification."</a:t>
            </a:r>
            <a:endParaRPr b="1" sz="1200">
              <a:solidFill>
                <a:srgbClr val="222222"/>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chemeClr val="dk1"/>
                </a:solidFill>
                <a:highlight>
                  <a:srgbClr val="FFFFFF"/>
                </a:highlight>
              </a:rPr>
              <a:t>This is because as white ice melts, there is more dark ocean surface absorbing the sunlight, and the ocean gets warmer. And the cycle continues where the more the sea ice melts, the more the ocean warms up—something scientists call a positive feedback loop, or in other words, a vicious circle.</a:t>
            </a:r>
            <a:endParaRPr b="1" sz="1200">
              <a:solidFill>
                <a:schemeClr val="dk1"/>
              </a:solidFill>
              <a:highlight>
                <a:srgbClr val="FFFFFF"/>
              </a:highlight>
            </a:endParaRPr>
          </a:p>
          <a:p>
            <a:pPr indent="0" lvl="0" marL="0" rtl="0" algn="l">
              <a:lnSpc>
                <a:spcPct val="115000"/>
              </a:lnSpc>
              <a:spcBef>
                <a:spcPts val="0"/>
              </a:spcBef>
              <a:spcAft>
                <a:spcPts val="0"/>
              </a:spcAft>
              <a:buNone/>
            </a:pPr>
            <a:r>
              <a:t/>
            </a:r>
            <a:endParaRPr b="1" sz="1200">
              <a:solidFill>
                <a:srgbClr val="333333"/>
              </a:solidFill>
              <a:highlight>
                <a:schemeClr val="lt1"/>
              </a:highligh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773d9edd9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773d9edd9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Glaciers are large sheets of snow and ice that are found on land all year long and</a:t>
            </a:r>
            <a:r>
              <a:rPr b="1" lang="en-GB" sz="1200">
                <a:solidFill>
                  <a:srgbClr val="333333"/>
                </a:solidFill>
                <a:highlight>
                  <a:srgbClr val="FFFFFF"/>
                </a:highlight>
              </a:rPr>
              <a:t> cover about 10% of all land worldwide.</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They are part of the water cycle, even though the water in them moves very slowly. In fact, close to 70% of all freshwater on the earth is held in glaciers across the world.</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rgbClr val="333333"/>
                </a:solidFill>
                <a:highlight>
                  <a:srgbClr val="FFFFFF"/>
                </a:highlight>
              </a:rPr>
              <a:t>They are also a great record of climate history. Through studying them, scientists have been able to establish that in the last ice age, the sea was about 122 metres lower than it is today and glaciers covered almost 30% of land. And 125,000 years ago during the last warm spell, the ocean level was approximately 5.5 metres higher than they are today. </a:t>
            </a:r>
            <a:r>
              <a:rPr b="1" lang="en-GB" sz="1200">
                <a:solidFill>
                  <a:schemeClr val="dk1"/>
                </a:solidFill>
                <a:highlight>
                  <a:srgbClr val="FFFFFF"/>
                </a:highlight>
              </a:rPr>
              <a:t>Glaciers all over the world have been melting for at least the last 50 years, and the rate of melting is speeding up.</a:t>
            </a:r>
            <a:endParaRPr b="1" sz="1200">
              <a:solidFill>
                <a:schemeClr val="dk1"/>
              </a:solidFill>
              <a:highlight>
                <a:srgbClr val="FFFFFF"/>
              </a:highlight>
            </a:endParaRPr>
          </a:p>
          <a:p>
            <a:pPr indent="0" lvl="0" marL="0" rtl="0" algn="l">
              <a:lnSpc>
                <a:spcPct val="138000"/>
              </a:lnSpc>
              <a:spcBef>
                <a:spcPts val="0"/>
              </a:spcBef>
              <a:spcAft>
                <a:spcPts val="0"/>
              </a:spcAft>
              <a:buClr>
                <a:schemeClr val="dk1"/>
              </a:buClr>
              <a:buSzPts val="1100"/>
              <a:buFont typeface="Arial"/>
              <a:buNone/>
            </a:pPr>
            <a:r>
              <a:rPr b="1" lang="en-GB" sz="1200">
                <a:solidFill>
                  <a:srgbClr val="333333"/>
                </a:solidFill>
                <a:highlight>
                  <a:srgbClr val="FFFFFF"/>
                </a:highlight>
              </a:rPr>
              <a:t>Scientists estimate that if all glaciers where to melt completely, the sea level would rise by about 70 metres—and submerging quite vast areas of coastline across the world. Montreal and Halifax would disappear under water!</a:t>
            </a:r>
            <a:endParaRPr b="1" sz="1200">
              <a:solidFill>
                <a:srgbClr val="333333"/>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333333"/>
                </a:solidFill>
                <a:highlight>
                  <a:srgbClr val="FFFFFF"/>
                </a:highlight>
              </a:rPr>
              <a:t>This is not something that is likely to happen anytime soon, but preserving glaciers is an important part of fighting climate change. </a:t>
            </a:r>
            <a:r>
              <a:rPr b="1" lang="en-GB" sz="1200">
                <a:solidFill>
                  <a:schemeClr val="dk1"/>
                </a:solidFill>
                <a:highlight>
                  <a:srgbClr val="FFFFFF"/>
                </a:highlight>
              </a:rPr>
              <a:t>If we do nothing, the oceans are expected to rise more than a meter by 2100, if not you, your own kids or grandkids would suffer the consequences.</a:t>
            </a:r>
            <a:endParaRPr b="1" sz="1200">
              <a:solidFill>
                <a:schemeClr val="dk1"/>
              </a:solidFill>
              <a:highlight>
                <a:srgbClr val="FFFFFF"/>
              </a:highlight>
            </a:endParaRPr>
          </a:p>
          <a:p>
            <a:pPr indent="0" lvl="0" marL="0" rtl="0" algn="l">
              <a:spcBef>
                <a:spcPts val="0"/>
              </a:spcBef>
              <a:spcAft>
                <a:spcPts val="0"/>
              </a:spcAft>
              <a:buNone/>
            </a:pPr>
            <a:r>
              <a:t/>
            </a:r>
            <a:endParaRPr b="1" sz="1200">
              <a:solidFill>
                <a:schemeClr val="dk1"/>
              </a:solidFill>
              <a:highlight>
                <a:srgbClr val="FFFFFF"/>
              </a:highligh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Google Shape;123;g773d9edd9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773d9edd9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In the Arctic circle, you will also find permafrost, land made of soil, rocks, and frozen waste that has been frozen continuously for at least two years, although some</a:t>
            </a:r>
            <a:r>
              <a:rPr b="1" lang="en-GB" sz="1200">
                <a:solidFill>
                  <a:srgbClr val="222222"/>
                </a:solidFill>
                <a:highlight>
                  <a:srgbClr val="FFFFFF"/>
                </a:highlight>
              </a:rPr>
              <a:t> has been frozen for tens or hundreds of thousands of years!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But since the seventies, scientists have observed a thawing of the permafrost, which happens faster in the northernmost points.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This can lead to serious problems.</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The ground that is normally stable when frozen can sink when the permafrost melts,  and risk damaging roads and buildings built on top. </a:t>
            </a:r>
            <a:endParaRPr b="1" sz="1200">
              <a:solidFill>
                <a:srgbClr val="222222"/>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rgbClr val="222222"/>
                </a:solidFill>
                <a:highlight>
                  <a:srgbClr val="FFFFFF"/>
                </a:highlight>
              </a:rPr>
              <a:t>Another serious problem as permafrost thaws, is that</a:t>
            </a:r>
            <a:r>
              <a:rPr b="1" lang="en-GB" sz="1200">
                <a:solidFill>
                  <a:schemeClr val="dk1"/>
                </a:solidFill>
                <a:highlight>
                  <a:srgbClr val="FFFFFF"/>
                </a:highlight>
              </a:rPr>
              <a:t> it can release methane and carbon dioxide gases that were trapped underneath it for thousands of years.</a:t>
            </a:r>
            <a:endParaRPr b="1"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b="1" lang="en-GB" sz="1200">
                <a:solidFill>
                  <a:schemeClr val="dk1"/>
                </a:solidFill>
                <a:highlight>
                  <a:srgbClr val="FFFFFF"/>
                </a:highlight>
              </a:rPr>
              <a:t>As these two gases are contributors to the greenhouse effect and global warming, it could add to the issue of climate change.</a:t>
            </a:r>
            <a:endParaRPr b="1" sz="1200">
              <a:solidFill>
                <a:schemeClr val="dk1"/>
              </a:solidFill>
              <a:highlight>
                <a:srgbClr val="FFFFFF"/>
              </a:highlight>
            </a:endParaRPr>
          </a:p>
          <a:p>
            <a:pPr indent="0" lvl="0" marL="0" rtl="0" algn="l">
              <a:spcBef>
                <a:spcPts val="0"/>
              </a:spcBef>
              <a:spcAft>
                <a:spcPts val="0"/>
              </a:spcAft>
              <a:buNone/>
            </a:pPr>
            <a:r>
              <a:t/>
            </a:r>
            <a:endParaRPr b="1" sz="1200">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773d9edd9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773d9edd9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Of course scientists are hard at work trying to find some solutions to help preserve the elements in nature that are frozen (also known as the cryosphere).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Some scientists have thought of building tunnels under the sea to redirect warm waters away from the Arctic, or giant walls to protect the ice from the rays of the sun, as they are never directly above and could be shielded. But these are hugely expensive solutions at present.</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t/>
            </a:r>
            <a:endParaRPr sz="1200">
              <a:solidFill>
                <a:schemeClr val="dk1"/>
              </a:solidFill>
              <a:highlight>
                <a:srgbClr val="FFFFFF"/>
              </a:highlight>
            </a:endParaRPr>
          </a:p>
          <a:p>
            <a:pPr indent="0" lvl="0" marL="0" rtl="0" algn="l">
              <a:lnSpc>
                <a:spcPct val="120000"/>
              </a:lnSpc>
              <a:spcBef>
                <a:spcPts val="0"/>
              </a:spcBef>
              <a:spcAft>
                <a:spcPts val="0"/>
              </a:spcAft>
              <a:buClr>
                <a:schemeClr val="dk1"/>
              </a:buClr>
              <a:buSzPts val="1100"/>
              <a:buFont typeface="Arial"/>
              <a:buNone/>
            </a:pPr>
            <a:r>
              <a:rPr lang="en-GB" sz="1200">
                <a:solidFill>
                  <a:schemeClr val="dk1"/>
                </a:solidFill>
                <a:highlight>
                  <a:srgbClr val="FFFFFF"/>
                </a:highlight>
              </a:rPr>
              <a:t>Ice911 wants to cover young, thin ice in floating hollow white glass microbeads. They act like a layer of white grains of sand that would help to protect the ice by reflecting sunlight off the surface of the ice. They are made of silica, formed from the two most available materials on earth, silicon and oxygen, and it’s being assessed to make sure it is safe for animals and the ecosystem.</a:t>
            </a:r>
            <a:endParaRPr sz="1200">
              <a:solidFill>
                <a:schemeClr val="dk1"/>
              </a:solidFill>
              <a:highlight>
                <a:srgbClr val="FFFFFF"/>
              </a:highlight>
            </a:endParaRPr>
          </a:p>
          <a:p>
            <a:pPr indent="0" lvl="0" marL="0" rtl="0" algn="l">
              <a:spcBef>
                <a:spcPts val="0"/>
              </a:spcBef>
              <a:spcAft>
                <a:spcPts val="0"/>
              </a:spcAft>
              <a:buNone/>
            </a:pPr>
            <a:r>
              <a:t/>
            </a:r>
            <a:endParaRP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658e09b675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658e09b67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1200">
                <a:solidFill>
                  <a:schemeClr val="dk1"/>
                </a:solidFill>
                <a:highlight>
                  <a:srgbClr val="FFFFFF"/>
                </a:highlight>
              </a:rPr>
              <a:t>Use this activity to get your students to think about inventive ways to stop ice from melting, for the sun to not reach the surface or keep the temperature down in the Arctic Ocean region. </a:t>
            </a:r>
            <a:endParaRPr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5.jpg"/><Relationship Id="rId4" Type="http://schemas.openxmlformats.org/officeDocument/2006/relationships/image" Target="../media/image3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21.png"/><Relationship Id="rId5" Type="http://schemas.openxmlformats.org/officeDocument/2006/relationships/image" Target="../media/image24.png"/><Relationship Id="rId6" Type="http://schemas.openxmlformats.org/officeDocument/2006/relationships/image" Target="../media/image33.png"/></Relationships>
</file>

<file path=ppt/slides/_rels/slide11.xml.rels><?xml version="1.0" encoding="UTF-8" standalone="yes"?><Relationships xmlns="http://schemas.openxmlformats.org/package/2006/relationships"><Relationship Id="rId11" Type="http://schemas.openxmlformats.org/officeDocument/2006/relationships/hyperlink" Target="https://oceanliteracy.unesco.org/" TargetMode="External"/><Relationship Id="rId10" Type="http://schemas.openxmlformats.org/officeDocument/2006/relationships/hyperlink" Target="https://www.oceandecade.org/" TargetMode="External"/><Relationship Id="rId13" Type="http://schemas.openxmlformats.org/officeDocument/2006/relationships/hyperlink" Target="https://plasticedkit.ocean.org/" TargetMode="External"/><Relationship Id="rId12" Type="http://schemas.openxmlformats.org/officeDocument/2006/relationships/hyperlink" Target="https://www.canada.ca/en/fisheries-oceans/news/2018/11/government-of-canada-announces-support-for-un-decade-of-ocean-science-for-sustainable-development.html" TargetMode="External"/><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8.png"/><Relationship Id="rId4" Type="http://schemas.openxmlformats.org/officeDocument/2006/relationships/image" Target="../media/image27.png"/><Relationship Id="rId9" Type="http://schemas.openxmlformats.org/officeDocument/2006/relationships/image" Target="../media/image32.png"/><Relationship Id="rId5" Type="http://schemas.openxmlformats.org/officeDocument/2006/relationships/image" Target="../media/image28.png"/><Relationship Id="rId6" Type="http://schemas.openxmlformats.org/officeDocument/2006/relationships/image" Target="../media/image29.png"/><Relationship Id="rId7" Type="http://schemas.openxmlformats.org/officeDocument/2006/relationships/image" Target="../media/image20.png"/><Relationship Id="rId8"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7.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4.jp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9.jp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3.png"/><Relationship Id="rId7"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jpg"/><Relationship Id="rId4" Type="http://schemas.openxmlformats.org/officeDocument/2006/relationships/image" Target="../media/image2.png"/><Relationship Id="rId5" Type="http://schemas.openxmlformats.org/officeDocument/2006/relationships/image" Target="../media/image8.png"/><Relationship Id="rId6" Type="http://schemas.openxmlformats.org/officeDocument/2006/relationships/image" Target="../media/image4.png"/><Relationship Id="rId7"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6.jpg"/><Relationship Id="rId4" Type="http://schemas.openxmlformats.org/officeDocument/2006/relationships/image" Target="../media/image2.png"/><Relationship Id="rId5" Type="http://schemas.openxmlformats.org/officeDocument/2006/relationships/image" Target="../media/image15.png"/><Relationship Id="rId6"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5.jpg"/><Relationship Id="rId4" Type="http://schemas.openxmlformats.org/officeDocument/2006/relationships/image" Target="../media/image2.png"/><Relationship Id="rId5" Type="http://schemas.openxmlformats.org/officeDocument/2006/relationships/image" Target="../media/image13.png"/><Relationship Id="rId6" Type="http://schemas.openxmlformats.org/officeDocument/2006/relationships/image" Target="../media/image7.png"/><Relationship Id="rId7"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6.jpg"/><Relationship Id="rId4" Type="http://schemas.openxmlformats.org/officeDocument/2006/relationships/image" Target="../media/image2.png"/><Relationship Id="rId5" Type="http://schemas.openxmlformats.org/officeDocument/2006/relationships/image" Target="../media/image23.png"/><Relationship Id="rId6" Type="http://schemas.openxmlformats.org/officeDocument/2006/relationships/image" Target="../media/image18.png"/><Relationship Id="rId7"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0.jpg"/><Relationship Id="rId4" Type="http://schemas.openxmlformats.org/officeDocument/2006/relationships/image" Target="../media/image33.png"/><Relationship Id="rId5" Type="http://schemas.openxmlformats.org/officeDocument/2006/relationships/image" Target="../media/image20.png"/><Relationship Id="rId6"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9144000" cy="5143506"/>
          </a:xfrm>
          <a:prstGeom prst="rect">
            <a:avLst/>
          </a:prstGeom>
          <a:noFill/>
          <a:ln>
            <a:noFill/>
          </a:ln>
        </p:spPr>
      </p:pic>
      <p:pic>
        <p:nvPicPr>
          <p:cNvPr id="55" name="Google Shape;55;p13"/>
          <p:cNvPicPr preferRelativeResize="0"/>
          <p:nvPr/>
        </p:nvPicPr>
        <p:blipFill>
          <a:blip r:embed="rId4">
            <a:alphaModFix/>
          </a:blip>
          <a:stretch>
            <a:fillRect/>
          </a:stretch>
        </p:blipFill>
        <p:spPr>
          <a:xfrm>
            <a:off x="0" y="0"/>
            <a:ext cx="9144000" cy="5143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grpSp>
        <p:nvGrpSpPr>
          <p:cNvPr id="157" name="Google Shape;157;p22"/>
          <p:cNvGrpSpPr/>
          <p:nvPr/>
        </p:nvGrpSpPr>
        <p:grpSpPr>
          <a:xfrm>
            <a:off x="3482701" y="3010323"/>
            <a:ext cx="1776215" cy="520935"/>
            <a:chOff x="4263435" y="2728840"/>
            <a:chExt cx="1776215" cy="520935"/>
          </a:xfrm>
        </p:grpSpPr>
        <p:pic>
          <p:nvPicPr>
            <p:cNvPr descr="A screenshot of a computer  Description automatically generated" id="158" name="Google Shape;158;p22"/>
            <p:cNvPicPr preferRelativeResize="0"/>
            <p:nvPr/>
          </p:nvPicPr>
          <p:blipFill rotWithShape="1">
            <a:blip r:embed="rId3">
              <a:alphaModFix/>
            </a:blip>
            <a:srcRect b="0" l="0" r="0" t="0"/>
            <a:stretch/>
          </p:blipFill>
          <p:spPr>
            <a:xfrm>
              <a:off x="4263435" y="2728840"/>
              <a:ext cx="1592126" cy="489856"/>
            </a:xfrm>
            <a:prstGeom prst="rect">
              <a:avLst/>
            </a:prstGeom>
            <a:noFill/>
            <a:ln>
              <a:noFill/>
            </a:ln>
          </p:spPr>
        </p:pic>
        <p:sp>
          <p:nvSpPr>
            <p:cNvPr id="159" name="Google Shape;159;p22"/>
            <p:cNvSpPr txBox="1"/>
            <p:nvPr/>
          </p:nvSpPr>
          <p:spPr>
            <a:xfrm>
              <a:off x="4403150" y="2769175"/>
              <a:ext cx="1636500" cy="480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Break the rules</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grpSp>
        <p:nvGrpSpPr>
          <p:cNvPr id="160" name="Google Shape;160;p22"/>
          <p:cNvGrpSpPr/>
          <p:nvPr/>
        </p:nvGrpSpPr>
        <p:grpSpPr>
          <a:xfrm>
            <a:off x="2471959" y="1262629"/>
            <a:ext cx="1297326" cy="717492"/>
            <a:chOff x="2196749" y="1898519"/>
            <a:chExt cx="1297326" cy="717492"/>
          </a:xfrm>
        </p:grpSpPr>
        <p:pic>
          <p:nvPicPr>
            <p:cNvPr descr="A screenshot of a computer  Description automatically generated" id="161" name="Google Shape;161;p22"/>
            <p:cNvPicPr preferRelativeResize="0"/>
            <p:nvPr/>
          </p:nvPicPr>
          <p:blipFill rotWithShape="1">
            <a:blip r:embed="rId3">
              <a:alphaModFix/>
            </a:blip>
            <a:srcRect b="0" l="0" r="0" t="0"/>
            <a:stretch/>
          </p:blipFill>
          <p:spPr>
            <a:xfrm>
              <a:off x="2196749" y="1898519"/>
              <a:ext cx="1243535" cy="717492"/>
            </a:xfrm>
            <a:prstGeom prst="rect">
              <a:avLst/>
            </a:prstGeom>
            <a:noFill/>
            <a:ln>
              <a:noFill/>
            </a:ln>
          </p:spPr>
        </p:pic>
        <p:sp>
          <p:nvSpPr>
            <p:cNvPr id="162" name="Google Shape;162;p22"/>
            <p:cNvSpPr txBox="1"/>
            <p:nvPr/>
          </p:nvSpPr>
          <p:spPr>
            <a:xfrm>
              <a:off x="2285975" y="1957950"/>
              <a:ext cx="1208100" cy="57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rgbClr val="000000"/>
                  </a:solidFill>
                  <a:latin typeface="Calibri"/>
                  <a:ea typeface="Calibri"/>
                  <a:cs typeface="Calibri"/>
                  <a:sym typeface="Calibri"/>
                </a:rPr>
                <a:t>Who needs your help?</a:t>
              </a:r>
              <a:endParaRPr b="0" i="0" sz="1400" u="none" cap="none" strike="noStrike">
                <a:solidFill>
                  <a:srgbClr val="000000"/>
                </a:solidFill>
                <a:latin typeface="Calibri"/>
                <a:ea typeface="Calibri"/>
                <a:cs typeface="Calibri"/>
                <a:sym typeface="Calibri"/>
              </a:endParaRPr>
            </a:p>
          </p:txBody>
        </p:sp>
      </p:grpSp>
      <p:pic>
        <p:nvPicPr>
          <p:cNvPr id="163" name="Google Shape;163;p22"/>
          <p:cNvPicPr preferRelativeResize="0"/>
          <p:nvPr/>
        </p:nvPicPr>
        <p:blipFill rotWithShape="1">
          <a:blip r:embed="rId4">
            <a:alphaModFix/>
          </a:blip>
          <a:srcRect b="63317" l="0" r="57884" t="0"/>
          <a:stretch/>
        </p:blipFill>
        <p:spPr>
          <a:xfrm>
            <a:off x="4652685" y="857847"/>
            <a:ext cx="2352950" cy="1906884"/>
          </a:xfrm>
          <a:prstGeom prst="rect">
            <a:avLst/>
          </a:prstGeom>
          <a:noFill/>
          <a:ln>
            <a:noFill/>
          </a:ln>
        </p:spPr>
      </p:pic>
      <p:pic>
        <p:nvPicPr>
          <p:cNvPr id="164" name="Google Shape;164;p22"/>
          <p:cNvPicPr preferRelativeResize="0"/>
          <p:nvPr/>
        </p:nvPicPr>
        <p:blipFill rotWithShape="1">
          <a:blip r:embed="rId5">
            <a:alphaModFix/>
          </a:blip>
          <a:srcRect b="7976" l="56700" r="15423" t="62700"/>
          <a:stretch/>
        </p:blipFill>
        <p:spPr>
          <a:xfrm>
            <a:off x="3093839" y="1242101"/>
            <a:ext cx="1592125" cy="1674950"/>
          </a:xfrm>
          <a:prstGeom prst="rect">
            <a:avLst/>
          </a:prstGeom>
          <a:noFill/>
          <a:ln>
            <a:noFill/>
          </a:ln>
        </p:spPr>
      </p:pic>
      <p:pic>
        <p:nvPicPr>
          <p:cNvPr id="165" name="Google Shape;165;p22"/>
          <p:cNvPicPr preferRelativeResize="0"/>
          <p:nvPr/>
        </p:nvPicPr>
        <p:blipFill rotWithShape="1">
          <a:blip r:embed="rId4">
            <a:alphaModFix/>
          </a:blip>
          <a:srcRect b="28208" l="49078" r="0" t="27936"/>
          <a:stretch/>
        </p:blipFill>
        <p:spPr>
          <a:xfrm>
            <a:off x="5692850" y="1903175"/>
            <a:ext cx="3217350" cy="2577900"/>
          </a:xfrm>
          <a:prstGeom prst="rect">
            <a:avLst/>
          </a:prstGeom>
          <a:noFill/>
          <a:ln>
            <a:noFill/>
          </a:ln>
        </p:spPr>
      </p:pic>
      <p:grpSp>
        <p:nvGrpSpPr>
          <p:cNvPr id="166" name="Google Shape;166;p22"/>
          <p:cNvGrpSpPr/>
          <p:nvPr/>
        </p:nvGrpSpPr>
        <p:grpSpPr>
          <a:xfrm>
            <a:off x="6926079" y="1137623"/>
            <a:ext cx="1086442" cy="1131866"/>
            <a:chOff x="7458177" y="625219"/>
            <a:chExt cx="1086442" cy="1131866"/>
          </a:xfrm>
        </p:grpSpPr>
        <p:pic>
          <p:nvPicPr>
            <p:cNvPr descr="A screenshot of a computer  Description automatically generated" id="167" name="Google Shape;167;p22"/>
            <p:cNvPicPr preferRelativeResize="0"/>
            <p:nvPr/>
          </p:nvPicPr>
          <p:blipFill rotWithShape="1">
            <a:blip r:embed="rId3">
              <a:alphaModFix/>
            </a:blip>
            <a:srcRect b="0" l="0" r="0" t="0"/>
            <a:stretch/>
          </p:blipFill>
          <p:spPr>
            <a:xfrm rot="5400000">
              <a:off x="7435465" y="647931"/>
              <a:ext cx="1131866" cy="1086442"/>
            </a:xfrm>
            <a:prstGeom prst="rect">
              <a:avLst/>
            </a:prstGeom>
            <a:noFill/>
            <a:ln>
              <a:noFill/>
            </a:ln>
          </p:spPr>
        </p:pic>
        <p:sp>
          <p:nvSpPr>
            <p:cNvPr id="168" name="Google Shape;168;p22"/>
            <p:cNvSpPr txBox="1"/>
            <p:nvPr/>
          </p:nvSpPr>
          <p:spPr>
            <a:xfrm>
              <a:off x="7585375" y="636450"/>
              <a:ext cx="896100" cy="1065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problem too small!</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69" name="Google Shape;169;p22"/>
          <p:cNvPicPr preferRelativeResize="0"/>
          <p:nvPr/>
        </p:nvPicPr>
        <p:blipFill rotWithShape="1">
          <a:blip r:embed="rId6">
            <a:alphaModFix/>
          </a:blip>
          <a:srcRect b="0" l="0" r="0" t="0"/>
          <a:stretch/>
        </p:blipFill>
        <p:spPr>
          <a:xfrm>
            <a:off x="-535572" y="234724"/>
            <a:ext cx="5026890" cy="779401"/>
          </a:xfrm>
          <a:prstGeom prst="rect">
            <a:avLst/>
          </a:prstGeom>
          <a:noFill/>
          <a:ln>
            <a:noFill/>
          </a:ln>
        </p:spPr>
      </p:pic>
      <p:sp>
        <p:nvSpPr>
          <p:cNvPr id="170" name="Google Shape;170;p22"/>
          <p:cNvSpPr txBox="1"/>
          <p:nvPr/>
        </p:nvSpPr>
        <p:spPr>
          <a:xfrm>
            <a:off x="246775" y="334100"/>
            <a:ext cx="40293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rPr b="1" i="0" lang="en-GB" sz="2800" u="none" cap="none" strike="noStrike">
                <a:solidFill>
                  <a:srgbClr val="000000"/>
                </a:solidFill>
                <a:latin typeface="Calibri"/>
                <a:ea typeface="Calibri"/>
                <a:cs typeface="Calibri"/>
                <a:sym typeface="Calibri"/>
              </a:rPr>
              <a:t>Coming up with ideas</a:t>
            </a:r>
            <a:endParaRPr b="1" i="0" sz="2800" u="none" cap="none" strike="noStrike">
              <a:solidFill>
                <a:srgbClr val="000000"/>
              </a:solidFill>
              <a:latin typeface="Calibri"/>
              <a:ea typeface="Calibri"/>
              <a:cs typeface="Calibri"/>
              <a:sym typeface="Calibri"/>
            </a:endParaRPr>
          </a:p>
        </p:txBody>
      </p:sp>
      <p:grpSp>
        <p:nvGrpSpPr>
          <p:cNvPr id="171" name="Google Shape;171;p22"/>
          <p:cNvGrpSpPr/>
          <p:nvPr/>
        </p:nvGrpSpPr>
        <p:grpSpPr>
          <a:xfrm>
            <a:off x="469187" y="1835497"/>
            <a:ext cx="1253321" cy="723138"/>
            <a:chOff x="540565" y="1880861"/>
            <a:chExt cx="1253321" cy="723138"/>
          </a:xfrm>
        </p:grpSpPr>
        <p:pic>
          <p:nvPicPr>
            <p:cNvPr descr="A screenshot of a computer  Description automatically generated" id="172" name="Google Shape;172;p22"/>
            <p:cNvPicPr preferRelativeResize="0"/>
            <p:nvPr/>
          </p:nvPicPr>
          <p:blipFill rotWithShape="1">
            <a:blip r:embed="rId3">
              <a:alphaModFix/>
            </a:blip>
            <a:srcRect b="0" l="0" r="0" t="0"/>
            <a:stretch/>
          </p:blipFill>
          <p:spPr>
            <a:xfrm>
              <a:off x="540565" y="1880861"/>
              <a:ext cx="1253321" cy="723138"/>
            </a:xfrm>
            <a:prstGeom prst="rect">
              <a:avLst/>
            </a:prstGeom>
            <a:noFill/>
            <a:ln>
              <a:noFill/>
            </a:ln>
          </p:spPr>
        </p:pic>
        <p:sp>
          <p:nvSpPr>
            <p:cNvPr id="173" name="Google Shape;173;p22"/>
            <p:cNvSpPr txBox="1"/>
            <p:nvPr/>
          </p:nvSpPr>
          <p:spPr>
            <a:xfrm>
              <a:off x="685476" y="1957950"/>
              <a:ext cx="1049400" cy="568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Follow that thought!</a:t>
              </a:r>
              <a:endParaRPr b="0" i="0" sz="1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alibri"/>
                <a:ea typeface="Calibri"/>
                <a:cs typeface="Calibri"/>
                <a:sym typeface="Calibri"/>
              </a:endParaRPr>
            </a:p>
          </p:txBody>
        </p:sp>
      </p:grpSp>
      <p:pic>
        <p:nvPicPr>
          <p:cNvPr id="174" name="Google Shape;174;p22"/>
          <p:cNvPicPr preferRelativeResize="0"/>
          <p:nvPr/>
        </p:nvPicPr>
        <p:blipFill rotWithShape="1">
          <a:blip r:embed="rId5">
            <a:alphaModFix/>
          </a:blip>
          <a:srcRect b="23206" l="0" r="46541" t="26486"/>
          <a:stretch/>
        </p:blipFill>
        <p:spPr>
          <a:xfrm>
            <a:off x="469187" y="2179301"/>
            <a:ext cx="2519331" cy="2370850"/>
          </a:xfrm>
          <a:prstGeom prst="rect">
            <a:avLst/>
          </a:prstGeom>
          <a:noFill/>
          <a:ln>
            <a:noFill/>
          </a:ln>
        </p:spPr>
      </p:pic>
      <p:pic>
        <p:nvPicPr>
          <p:cNvPr id="175" name="Google Shape;175;p22"/>
          <p:cNvPicPr preferRelativeResize="0"/>
          <p:nvPr/>
        </p:nvPicPr>
        <p:blipFill rotWithShape="1">
          <a:blip r:embed="rId4">
            <a:alphaModFix/>
          </a:blip>
          <a:srcRect b="0" l="0" r="46412" t="68386"/>
          <a:stretch/>
        </p:blipFill>
        <p:spPr>
          <a:xfrm>
            <a:off x="2906794" y="2847925"/>
            <a:ext cx="3473844" cy="1906878"/>
          </a:xfrm>
          <a:prstGeom prst="rect">
            <a:avLst/>
          </a:prstGeom>
          <a:noFill/>
          <a:ln>
            <a:noFill/>
          </a:ln>
        </p:spPr>
      </p:pic>
      <p:grpSp>
        <p:nvGrpSpPr>
          <p:cNvPr id="176" name="Google Shape;176;p22"/>
          <p:cNvGrpSpPr/>
          <p:nvPr/>
        </p:nvGrpSpPr>
        <p:grpSpPr>
          <a:xfrm>
            <a:off x="6998662" y="3928416"/>
            <a:ext cx="1017954" cy="452314"/>
            <a:chOff x="7031592" y="3856705"/>
            <a:chExt cx="1017954" cy="452314"/>
          </a:xfrm>
        </p:grpSpPr>
        <p:pic>
          <p:nvPicPr>
            <p:cNvPr descr="A screenshot of a computer  Description automatically generated" id="177" name="Google Shape;177;p22"/>
            <p:cNvPicPr preferRelativeResize="0"/>
            <p:nvPr/>
          </p:nvPicPr>
          <p:blipFill rotWithShape="1">
            <a:blip r:embed="rId3">
              <a:alphaModFix/>
            </a:blip>
            <a:srcRect b="0" l="0" r="0" t="0"/>
            <a:stretch/>
          </p:blipFill>
          <p:spPr>
            <a:xfrm>
              <a:off x="7031592" y="3856705"/>
              <a:ext cx="1017901" cy="452314"/>
            </a:xfrm>
            <a:prstGeom prst="rect">
              <a:avLst/>
            </a:prstGeom>
            <a:noFill/>
            <a:ln>
              <a:noFill/>
            </a:ln>
          </p:spPr>
        </p:pic>
        <p:sp>
          <p:nvSpPr>
            <p:cNvPr id="178" name="Google Shape;178;p22"/>
            <p:cNvSpPr txBox="1"/>
            <p:nvPr/>
          </p:nvSpPr>
          <p:spPr>
            <a:xfrm>
              <a:off x="7088946" y="3889561"/>
              <a:ext cx="960600" cy="386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Arial"/>
                <a:buNone/>
              </a:pPr>
              <a:r>
                <a:rPr b="0" i="0" lang="en-GB" sz="1400" u="none" cap="none" strike="noStrike">
                  <a:solidFill>
                    <a:schemeClr val="dk1"/>
                  </a:solidFill>
                  <a:latin typeface="Calibri"/>
                  <a:ea typeface="Calibri"/>
                  <a:cs typeface="Calibri"/>
                  <a:sym typeface="Calibri"/>
                </a:rPr>
                <a:t>No limits!</a:t>
              </a:r>
              <a:endParaRPr b="0" i="0" sz="1400" u="none" cap="none" strike="noStrike">
                <a:solidFill>
                  <a:schemeClr val="dk1"/>
                </a:solidFill>
                <a:latin typeface="Calibri"/>
                <a:ea typeface="Calibri"/>
                <a:cs typeface="Calibri"/>
                <a:sym typeface="Calibri"/>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pic>
        <p:nvPicPr>
          <p:cNvPr id="183" name="Google Shape;183;p23"/>
          <p:cNvPicPr preferRelativeResize="0"/>
          <p:nvPr/>
        </p:nvPicPr>
        <p:blipFill rotWithShape="1">
          <a:blip r:embed="rId3">
            <a:alphaModFix/>
          </a:blip>
          <a:srcRect b="0" l="0" r="0" t="0"/>
          <a:stretch/>
        </p:blipFill>
        <p:spPr>
          <a:xfrm>
            <a:off x="-535572" y="234724"/>
            <a:ext cx="8520600" cy="779401"/>
          </a:xfrm>
          <a:prstGeom prst="rect">
            <a:avLst/>
          </a:prstGeom>
          <a:noFill/>
          <a:ln>
            <a:noFill/>
          </a:ln>
        </p:spPr>
      </p:pic>
      <p:sp>
        <p:nvSpPr>
          <p:cNvPr id="184" name="Google Shape;184;p23"/>
          <p:cNvSpPr txBox="1"/>
          <p:nvPr/>
        </p:nvSpPr>
        <p:spPr>
          <a:xfrm>
            <a:off x="246774" y="334100"/>
            <a:ext cx="7570500" cy="580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i="0" lang="en-GB" sz="2800" u="none" cap="none" strike="noStrike">
                <a:solidFill>
                  <a:srgbClr val="000000"/>
                </a:solidFill>
                <a:latin typeface="Calibri"/>
                <a:ea typeface="Calibri"/>
                <a:cs typeface="Calibri"/>
                <a:sym typeface="Calibri"/>
              </a:rPr>
              <a:t>Check out our next two resources on the Oceans</a:t>
            </a:r>
            <a:endParaRPr/>
          </a:p>
          <a:p>
            <a:pPr indent="0" lvl="0" marL="0" marR="0" rtl="0" algn="l">
              <a:lnSpc>
                <a:spcPct val="100000"/>
              </a:lnSpc>
              <a:spcBef>
                <a:spcPts val="0"/>
              </a:spcBef>
              <a:spcAft>
                <a:spcPts val="0"/>
              </a:spcAft>
              <a:buNone/>
            </a:pPr>
            <a:r>
              <a:t/>
            </a:r>
            <a:endParaRPr b="1" i="0" sz="2800" u="none" cap="none" strike="noStrike">
              <a:solidFill>
                <a:srgbClr val="000000"/>
              </a:solidFill>
              <a:latin typeface="Calibri"/>
              <a:ea typeface="Calibri"/>
              <a:cs typeface="Calibri"/>
              <a:sym typeface="Calibri"/>
            </a:endParaRPr>
          </a:p>
        </p:txBody>
      </p:sp>
      <p:pic>
        <p:nvPicPr>
          <p:cNvPr descr="A picture containing knife  Description automatically generated" id="185" name="Google Shape;185;p23"/>
          <p:cNvPicPr preferRelativeResize="0"/>
          <p:nvPr/>
        </p:nvPicPr>
        <p:blipFill rotWithShape="1">
          <a:blip r:embed="rId4">
            <a:alphaModFix/>
          </a:blip>
          <a:srcRect b="43776" l="0" r="0" t="0"/>
          <a:stretch/>
        </p:blipFill>
        <p:spPr>
          <a:xfrm>
            <a:off x="0" y="3273678"/>
            <a:ext cx="9144000" cy="1874317"/>
          </a:xfrm>
          <a:prstGeom prst="rect">
            <a:avLst/>
          </a:prstGeom>
          <a:noFill/>
          <a:ln>
            <a:noFill/>
          </a:ln>
        </p:spPr>
      </p:pic>
      <p:pic>
        <p:nvPicPr>
          <p:cNvPr descr="A screenshot of a computer  Description automatically generated" id="186" name="Google Shape;186;p23"/>
          <p:cNvPicPr preferRelativeResize="0"/>
          <p:nvPr/>
        </p:nvPicPr>
        <p:blipFill rotWithShape="1">
          <a:blip r:embed="rId5">
            <a:alphaModFix/>
          </a:blip>
          <a:srcRect b="0" l="0" r="0" t="0"/>
          <a:stretch/>
        </p:blipFill>
        <p:spPr>
          <a:xfrm>
            <a:off x="246774" y="1013776"/>
            <a:ext cx="6506750" cy="3335406"/>
          </a:xfrm>
          <a:prstGeom prst="rect">
            <a:avLst/>
          </a:prstGeom>
          <a:noFill/>
          <a:ln>
            <a:noFill/>
          </a:ln>
        </p:spPr>
      </p:pic>
      <p:pic>
        <p:nvPicPr>
          <p:cNvPr descr="A picture containing black, drawing  Description automatically generated" id="187" name="Google Shape;187;p23"/>
          <p:cNvPicPr preferRelativeResize="0"/>
          <p:nvPr/>
        </p:nvPicPr>
        <p:blipFill rotWithShape="1">
          <a:blip r:embed="rId6">
            <a:alphaModFix/>
          </a:blip>
          <a:srcRect b="0" l="0" r="0" t="0"/>
          <a:stretch/>
        </p:blipFill>
        <p:spPr>
          <a:xfrm rot="535809">
            <a:off x="5380941" y="3892418"/>
            <a:ext cx="1359178" cy="589758"/>
          </a:xfrm>
          <a:prstGeom prst="rect">
            <a:avLst/>
          </a:prstGeom>
          <a:noFill/>
          <a:ln>
            <a:noFill/>
          </a:ln>
        </p:spPr>
      </p:pic>
      <p:pic>
        <p:nvPicPr>
          <p:cNvPr descr="A close up of a logo  Description automatically generated" id="188" name="Google Shape;188;p23"/>
          <p:cNvPicPr preferRelativeResize="0"/>
          <p:nvPr/>
        </p:nvPicPr>
        <p:blipFill rotWithShape="1">
          <a:blip r:embed="rId7">
            <a:alphaModFix/>
          </a:blip>
          <a:srcRect b="0" l="0" r="0" t="0"/>
          <a:stretch/>
        </p:blipFill>
        <p:spPr>
          <a:xfrm>
            <a:off x="7140533" y="820583"/>
            <a:ext cx="1713122" cy="585835"/>
          </a:xfrm>
          <a:prstGeom prst="rect">
            <a:avLst/>
          </a:prstGeom>
          <a:noFill/>
          <a:ln>
            <a:noFill/>
          </a:ln>
        </p:spPr>
      </p:pic>
      <p:pic>
        <p:nvPicPr>
          <p:cNvPr descr="A picture containing table, drawing  Description automatically generated" id="189" name="Google Shape;189;p23"/>
          <p:cNvPicPr preferRelativeResize="0"/>
          <p:nvPr/>
        </p:nvPicPr>
        <p:blipFill rotWithShape="1">
          <a:blip r:embed="rId8">
            <a:alphaModFix/>
          </a:blip>
          <a:srcRect b="0" l="0" r="0" t="0"/>
          <a:stretch/>
        </p:blipFill>
        <p:spPr>
          <a:xfrm>
            <a:off x="7784466" y="2091039"/>
            <a:ext cx="914400" cy="1771650"/>
          </a:xfrm>
          <a:prstGeom prst="rect">
            <a:avLst/>
          </a:prstGeom>
          <a:noFill/>
          <a:ln>
            <a:noFill/>
          </a:ln>
        </p:spPr>
      </p:pic>
      <p:pic>
        <p:nvPicPr>
          <p:cNvPr descr="A picture containing drawing  Description automatically generated" id="190" name="Google Shape;190;p23"/>
          <p:cNvPicPr preferRelativeResize="0"/>
          <p:nvPr/>
        </p:nvPicPr>
        <p:blipFill rotWithShape="1">
          <a:blip r:embed="rId9">
            <a:alphaModFix/>
          </a:blip>
          <a:srcRect b="0" l="0" r="0" t="0"/>
          <a:stretch/>
        </p:blipFill>
        <p:spPr>
          <a:xfrm rot="-1790644">
            <a:off x="1093352" y="4560769"/>
            <a:ext cx="993602" cy="537522"/>
          </a:xfrm>
          <a:prstGeom prst="rect">
            <a:avLst/>
          </a:prstGeom>
          <a:noFill/>
          <a:ln>
            <a:noFill/>
          </a:ln>
        </p:spPr>
      </p:pic>
      <p:sp>
        <p:nvSpPr>
          <p:cNvPr id="191" name="Google Shape;191;p23"/>
          <p:cNvSpPr txBox="1"/>
          <p:nvPr/>
        </p:nvSpPr>
        <p:spPr>
          <a:xfrm>
            <a:off x="499959" y="1208909"/>
            <a:ext cx="5963100" cy="3067500"/>
          </a:xfrm>
          <a:prstGeom prst="rect">
            <a:avLst/>
          </a:prstGeom>
          <a:noFill/>
          <a:ln>
            <a:noFill/>
          </a:ln>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The Mission Protect our oceans challenge pack</a:t>
            </a:r>
            <a:endParaRPr sz="1800">
              <a:solidFill>
                <a:schemeClr val="dk1"/>
              </a:solidFill>
              <a:latin typeface="Calibri"/>
              <a:ea typeface="Calibri"/>
              <a:cs typeface="Calibri"/>
              <a:sym typeface="Calibri"/>
            </a:endParaRPr>
          </a:p>
          <a:p>
            <a:pPr indent="-342900" lvl="0" marL="457200" rtl="0" algn="l">
              <a:spcBef>
                <a:spcPts val="0"/>
              </a:spcBef>
              <a:spcAft>
                <a:spcPts val="0"/>
              </a:spcAft>
              <a:buClr>
                <a:schemeClr val="dk1"/>
              </a:buClr>
              <a:buSzPts val="1800"/>
              <a:buFont typeface="Calibri"/>
              <a:buChar char="●"/>
            </a:pPr>
            <a:r>
              <a:rPr lang="en-GB" sz="1800">
                <a:solidFill>
                  <a:schemeClr val="dk1"/>
                </a:solidFill>
                <a:latin typeface="Calibri"/>
                <a:ea typeface="Calibri"/>
                <a:cs typeface="Calibri"/>
                <a:sym typeface="Calibri"/>
              </a:rPr>
              <a:t>A world of pollution extension pack </a:t>
            </a:r>
            <a:endParaRPr sz="1800">
              <a:latin typeface="Calibri"/>
              <a:ea typeface="Calibri"/>
              <a:cs typeface="Calibri"/>
              <a:sym typeface="Calibri"/>
            </a:endParaRPr>
          </a:p>
          <a:p>
            <a:pPr indent="-342900" lvl="0" marL="457200" marR="0" rtl="0" algn="l">
              <a:lnSpc>
                <a:spcPct val="100000"/>
              </a:lnSpc>
              <a:spcBef>
                <a:spcPts val="0"/>
              </a:spcBef>
              <a:spcAft>
                <a:spcPts val="0"/>
              </a:spcAft>
              <a:buSzPts val="1800"/>
              <a:buFont typeface="Calibri"/>
              <a:buChar char="●"/>
            </a:pPr>
            <a:r>
              <a:rPr b="0" i="0" lang="en-GB" sz="1800" u="none" cap="none" strike="noStrike">
                <a:solidFill>
                  <a:srgbClr val="000000"/>
                </a:solidFill>
                <a:latin typeface="Calibri"/>
                <a:ea typeface="Calibri"/>
                <a:cs typeface="Calibri"/>
                <a:sym typeface="Calibri"/>
              </a:rPr>
              <a:t>More in the </a:t>
            </a:r>
            <a:r>
              <a:rPr lang="en-GB" sz="1800">
                <a:latin typeface="Calibri"/>
                <a:ea typeface="Calibri"/>
                <a:cs typeface="Calibri"/>
                <a:sym typeface="Calibri"/>
              </a:rPr>
              <a:t>‘</a:t>
            </a:r>
            <a:r>
              <a:rPr b="0" i="0" lang="en-GB" sz="1800" u="none" cap="none" strike="noStrike">
                <a:solidFill>
                  <a:srgbClr val="000000"/>
                </a:solidFill>
                <a:latin typeface="Calibri"/>
                <a:ea typeface="Calibri"/>
                <a:cs typeface="Calibri"/>
                <a:sym typeface="Calibri"/>
              </a:rPr>
              <a:t>Oceans: Climate </a:t>
            </a:r>
            <a:r>
              <a:rPr lang="en-GB" sz="1800">
                <a:latin typeface="Calibri"/>
                <a:ea typeface="Calibri"/>
                <a:cs typeface="Calibri"/>
                <a:sym typeface="Calibri"/>
              </a:rPr>
              <a:t>P</a:t>
            </a:r>
            <a:r>
              <a:rPr b="0" i="0" lang="en-GB" sz="1800" u="none" cap="none" strike="noStrike">
                <a:solidFill>
                  <a:srgbClr val="000000"/>
                </a:solidFill>
                <a:latin typeface="Calibri"/>
                <a:ea typeface="Calibri"/>
                <a:cs typeface="Calibri"/>
                <a:sym typeface="Calibri"/>
              </a:rPr>
              <a:t>ower</a:t>
            </a:r>
            <a:r>
              <a:rPr lang="en-GB" sz="1800">
                <a:latin typeface="Calibri"/>
                <a:ea typeface="Calibri"/>
                <a:cs typeface="Calibri"/>
                <a:sym typeface="Calibri"/>
              </a:rPr>
              <a:t>’ </a:t>
            </a:r>
            <a:r>
              <a:rPr lang="en-GB" sz="1800">
                <a:solidFill>
                  <a:schemeClr val="dk1"/>
                </a:solidFill>
                <a:latin typeface="Calibri"/>
                <a:ea typeface="Calibri"/>
                <a:cs typeface="Calibri"/>
                <a:sym typeface="Calibri"/>
              </a:rPr>
              <a:t>extension pack</a:t>
            </a:r>
            <a:r>
              <a:rPr b="0" i="0" lang="en-GB" sz="1800" u="none" cap="none" strike="noStrike">
                <a:solidFill>
                  <a:srgbClr val="000000"/>
                </a:solidFill>
                <a:latin typeface="Calibri"/>
                <a:ea typeface="Calibri"/>
                <a:cs typeface="Calibri"/>
                <a:sym typeface="Calibri"/>
              </a:rPr>
              <a:t> (</a:t>
            </a:r>
            <a:r>
              <a:rPr lang="en-GB" sz="1800">
                <a:latin typeface="Calibri"/>
                <a:ea typeface="Calibri"/>
                <a:cs typeface="Calibri"/>
                <a:sym typeface="Calibri"/>
              </a:rPr>
              <a:t>the weather and the oceans</a:t>
            </a:r>
            <a:r>
              <a:rPr lang="en-GB" sz="1800">
                <a:latin typeface="Calibri"/>
                <a:ea typeface="Calibri"/>
                <a:cs typeface="Calibri"/>
                <a:sym typeface="Calibri"/>
              </a:rPr>
              <a:t>)</a:t>
            </a:r>
            <a:endParaRPr/>
          </a:p>
          <a:p>
            <a:pPr indent="0" lvl="0" marL="0" marR="0" rtl="0" algn="l">
              <a:lnSpc>
                <a:spcPct val="100000"/>
              </a:lnSpc>
              <a:spcBef>
                <a:spcPts val="1600"/>
              </a:spcBef>
              <a:spcAft>
                <a:spcPts val="0"/>
              </a:spcAft>
              <a:buClr>
                <a:srgbClr val="000000"/>
              </a:buClr>
              <a:buSzPts val="1800"/>
              <a:buFont typeface="Arial"/>
              <a:buNone/>
            </a:pPr>
            <a:r>
              <a:rPr b="0" i="0" lang="en-GB" sz="1800" u="none" cap="none" strike="noStrike">
                <a:solidFill>
                  <a:srgbClr val="000000"/>
                </a:solidFill>
                <a:latin typeface="Calibri"/>
                <a:ea typeface="Calibri"/>
                <a:cs typeface="Calibri"/>
                <a:sym typeface="Calibri"/>
              </a:rPr>
              <a:t>And some other useful links!</a:t>
            </a:r>
            <a:endParaRPr b="0" i="0" sz="1800" u="none" cap="none" strike="noStrike">
              <a:solidFill>
                <a:srgbClr val="000000"/>
              </a:solidFill>
              <a:latin typeface="Calibri"/>
              <a:ea typeface="Calibri"/>
              <a:cs typeface="Calibri"/>
              <a:sym typeface="Calibri"/>
            </a:endParaRPr>
          </a:p>
          <a:p>
            <a:pPr indent="-317500" lvl="0" marL="457200" marR="0" rtl="0" algn="l">
              <a:lnSpc>
                <a:spcPct val="100000"/>
              </a:lnSpc>
              <a:spcBef>
                <a:spcPts val="1600"/>
              </a:spcBef>
              <a:spcAft>
                <a:spcPts val="0"/>
              </a:spcAft>
              <a:buClr>
                <a:srgbClr val="595959"/>
              </a:buClr>
              <a:buSzPts val="1400"/>
              <a:buFont typeface="Arial"/>
              <a:buChar char="●"/>
            </a:pPr>
            <a:r>
              <a:rPr b="0" i="0" lang="en-GB" u="sng" cap="none" strike="noStrike">
                <a:solidFill>
                  <a:schemeClr val="hlink"/>
                </a:solidFill>
                <a:latin typeface="Calibri"/>
                <a:ea typeface="Calibri"/>
                <a:cs typeface="Calibri"/>
                <a:sym typeface="Calibri"/>
                <a:hlinkClick r:id="rId10"/>
              </a:rPr>
              <a:t>United Nations Decade of Ocean Science</a:t>
            </a:r>
            <a:endParaRPr b="0" i="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u="sng" cap="none" strike="noStrike">
                <a:solidFill>
                  <a:schemeClr val="hlink"/>
                </a:solidFill>
                <a:latin typeface="Calibri"/>
                <a:ea typeface="Calibri"/>
                <a:cs typeface="Calibri"/>
                <a:sym typeface="Calibri"/>
                <a:hlinkClick r:id="rId11"/>
              </a:rPr>
              <a:t>Ocean Literacy portal </a:t>
            </a:r>
            <a:endParaRPr b="0" i="0" u="none" cap="none" strike="noStrike">
              <a:solidFill>
                <a:srgbClr val="595959"/>
              </a:solidFill>
              <a:latin typeface="Calibri"/>
              <a:ea typeface="Calibri"/>
              <a:cs typeface="Calibri"/>
              <a:sym typeface="Calibri"/>
            </a:endParaRPr>
          </a:p>
          <a:p>
            <a:pPr indent="-317500" lvl="0" marL="457200" marR="0" rtl="0" algn="l">
              <a:lnSpc>
                <a:spcPct val="100000"/>
              </a:lnSpc>
              <a:spcBef>
                <a:spcPts val="0"/>
              </a:spcBef>
              <a:spcAft>
                <a:spcPts val="0"/>
              </a:spcAft>
              <a:buClr>
                <a:srgbClr val="595959"/>
              </a:buClr>
              <a:buSzPts val="1400"/>
              <a:buFont typeface="Arial"/>
              <a:buChar char="●"/>
            </a:pPr>
            <a:r>
              <a:rPr b="0" i="0" lang="en-GB" u="sng" cap="none" strike="noStrike">
                <a:solidFill>
                  <a:schemeClr val="hlink"/>
                </a:solidFill>
                <a:latin typeface="Calibri"/>
                <a:ea typeface="Calibri"/>
                <a:cs typeface="Calibri"/>
                <a:sym typeface="Calibri"/>
                <a:hlinkClick r:id="rId12"/>
              </a:rPr>
              <a:t>Fisheries and Oceans Canada </a:t>
            </a:r>
            <a:endParaRPr>
              <a:solidFill>
                <a:srgbClr val="595959"/>
              </a:solidFill>
              <a:latin typeface="Calibri"/>
              <a:ea typeface="Calibri"/>
              <a:cs typeface="Calibri"/>
              <a:sym typeface="Calibri"/>
            </a:endParaRPr>
          </a:p>
          <a:p>
            <a:pPr indent="-317500" lvl="0" marL="457200" rtl="0" algn="l">
              <a:spcBef>
                <a:spcPts val="0"/>
              </a:spcBef>
              <a:spcAft>
                <a:spcPts val="0"/>
              </a:spcAft>
              <a:buClr>
                <a:srgbClr val="595959"/>
              </a:buClr>
              <a:buSzPts val="1400"/>
              <a:buFont typeface="Calibri"/>
              <a:buChar char="●"/>
            </a:pPr>
            <a:r>
              <a:rPr lang="en-GB" u="sng">
                <a:solidFill>
                  <a:schemeClr val="accent5"/>
                </a:solidFill>
                <a:latin typeface="Calibri"/>
                <a:ea typeface="Calibri"/>
                <a:cs typeface="Calibri"/>
                <a:sym typeface="Calibri"/>
                <a:hlinkClick r:id="rId13"/>
              </a:rPr>
              <a:t>Ocean wise</a:t>
            </a:r>
            <a:endParaRPr>
              <a:solidFill>
                <a:srgbClr val="595959"/>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pic>
        <p:nvPicPr>
          <p:cNvPr id="60" name="Google Shape;60;p14"/>
          <p:cNvPicPr preferRelativeResize="0"/>
          <p:nvPr/>
        </p:nvPicPr>
        <p:blipFill rotWithShape="1">
          <a:blip r:embed="rId3">
            <a:alphaModFix/>
          </a:blip>
          <a:srcRect b="0" l="0" r="0" t="11723"/>
          <a:stretch/>
        </p:blipFill>
        <p:spPr>
          <a:xfrm>
            <a:off x="520100" y="-22000"/>
            <a:ext cx="8312197" cy="5187509"/>
          </a:xfrm>
          <a:prstGeom prst="rect">
            <a:avLst/>
          </a:prstGeom>
          <a:noFill/>
          <a:ln>
            <a:noFill/>
          </a:ln>
        </p:spPr>
      </p:pic>
      <p:pic>
        <p:nvPicPr>
          <p:cNvPr id="61" name="Google Shape;61;p14"/>
          <p:cNvPicPr preferRelativeResize="0"/>
          <p:nvPr/>
        </p:nvPicPr>
        <p:blipFill rotWithShape="1">
          <a:blip r:embed="rId4">
            <a:alphaModFix/>
          </a:blip>
          <a:srcRect b="0" l="0" r="0" t="0"/>
          <a:stretch/>
        </p:blipFill>
        <p:spPr>
          <a:xfrm>
            <a:off x="-1802700" y="234500"/>
            <a:ext cx="4792148" cy="779400"/>
          </a:xfrm>
          <a:prstGeom prst="rect">
            <a:avLst/>
          </a:prstGeom>
          <a:noFill/>
          <a:ln>
            <a:noFill/>
          </a:ln>
        </p:spPr>
      </p:pic>
      <p:sp>
        <p:nvSpPr>
          <p:cNvPr id="62" name="Google Shape;62;p14"/>
          <p:cNvSpPr txBox="1"/>
          <p:nvPr>
            <p:ph type="title"/>
          </p:nvPr>
        </p:nvSpPr>
        <p:spPr>
          <a:xfrm>
            <a:off x="311700" y="337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A world of ice</a:t>
            </a:r>
            <a:endParaRPr b="1">
              <a:latin typeface="Calibri"/>
              <a:ea typeface="Calibri"/>
              <a:cs typeface="Calibri"/>
              <a:sym typeface="Calibri"/>
            </a:endParaRPr>
          </a:p>
        </p:txBody>
      </p:sp>
      <p:sp>
        <p:nvSpPr>
          <p:cNvPr id="63" name="Google Shape;63;p14"/>
          <p:cNvSpPr txBox="1"/>
          <p:nvPr/>
        </p:nvSpPr>
        <p:spPr>
          <a:xfrm>
            <a:off x="831800" y="2393500"/>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1"/>
              </a:solidFill>
            </a:endParaRPr>
          </a:p>
        </p:txBody>
      </p:sp>
      <p:sp>
        <p:nvSpPr>
          <p:cNvPr id="64" name="Google Shape;64;p14"/>
          <p:cNvSpPr txBox="1"/>
          <p:nvPr/>
        </p:nvSpPr>
        <p:spPr>
          <a:xfrm>
            <a:off x="603625" y="2193425"/>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350">
              <a:solidFill>
                <a:srgbClr val="333333"/>
              </a:solidFill>
              <a:highlight>
                <a:srgbClr val="FFFFFF"/>
              </a:highlight>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pic>
        <p:nvPicPr>
          <p:cNvPr id="69" name="Google Shape;69;p15"/>
          <p:cNvPicPr preferRelativeResize="0"/>
          <p:nvPr/>
        </p:nvPicPr>
        <p:blipFill rotWithShape="1">
          <a:blip r:embed="rId3">
            <a:alphaModFix/>
          </a:blip>
          <a:srcRect b="32807" l="0" r="0" t="17775"/>
          <a:stretch/>
        </p:blipFill>
        <p:spPr>
          <a:xfrm>
            <a:off x="934225" y="1017732"/>
            <a:ext cx="7275548" cy="2541777"/>
          </a:xfrm>
          <a:prstGeom prst="rect">
            <a:avLst/>
          </a:prstGeom>
          <a:noFill/>
          <a:ln>
            <a:noFill/>
          </a:ln>
        </p:spPr>
      </p:pic>
      <p:sp>
        <p:nvSpPr>
          <p:cNvPr id="70" name="Google Shape;70;p15"/>
          <p:cNvSpPr txBox="1"/>
          <p:nvPr/>
        </p:nvSpPr>
        <p:spPr>
          <a:xfrm>
            <a:off x="632551" y="4361466"/>
            <a:ext cx="8520600" cy="4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cxnSp>
        <p:nvCxnSpPr>
          <p:cNvPr id="71" name="Google Shape;71;p15"/>
          <p:cNvCxnSpPr/>
          <p:nvPr/>
        </p:nvCxnSpPr>
        <p:spPr>
          <a:xfrm flipH="1" rot="10800000">
            <a:off x="674926" y="4132591"/>
            <a:ext cx="7414500" cy="25500"/>
          </a:xfrm>
          <a:prstGeom prst="straightConnector1">
            <a:avLst/>
          </a:prstGeom>
          <a:noFill/>
          <a:ln cap="flat" cmpd="sng" w="9525">
            <a:solidFill>
              <a:schemeClr val="dk2"/>
            </a:solidFill>
            <a:prstDash val="solid"/>
            <a:round/>
            <a:headEnd len="med" w="med" type="none"/>
            <a:tailEnd len="med" w="med" type="none"/>
          </a:ln>
        </p:spPr>
      </p:cxnSp>
      <p:sp>
        <p:nvSpPr>
          <p:cNvPr id="72" name="Google Shape;72;p15"/>
          <p:cNvSpPr txBox="1"/>
          <p:nvPr/>
        </p:nvSpPr>
        <p:spPr>
          <a:xfrm rot="-3380563">
            <a:off x="599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January</a:t>
            </a:r>
            <a:endParaRPr sz="1200">
              <a:latin typeface="Calibri"/>
              <a:ea typeface="Calibri"/>
              <a:cs typeface="Calibri"/>
              <a:sym typeface="Calibri"/>
            </a:endParaRPr>
          </a:p>
        </p:txBody>
      </p:sp>
      <p:sp>
        <p:nvSpPr>
          <p:cNvPr id="73" name="Google Shape;73;p15"/>
          <p:cNvSpPr txBox="1"/>
          <p:nvPr/>
        </p:nvSpPr>
        <p:spPr>
          <a:xfrm rot="-3380563">
            <a:off x="12092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February</a:t>
            </a:r>
            <a:endParaRPr sz="1200">
              <a:latin typeface="Calibri"/>
              <a:ea typeface="Calibri"/>
              <a:cs typeface="Calibri"/>
              <a:sym typeface="Calibri"/>
            </a:endParaRPr>
          </a:p>
        </p:txBody>
      </p:sp>
      <p:sp>
        <p:nvSpPr>
          <p:cNvPr id="74" name="Google Shape;74;p15"/>
          <p:cNvSpPr txBox="1"/>
          <p:nvPr/>
        </p:nvSpPr>
        <p:spPr>
          <a:xfrm rot="-3380563">
            <a:off x="1895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March</a:t>
            </a:r>
            <a:endParaRPr sz="1200">
              <a:latin typeface="Calibri"/>
              <a:ea typeface="Calibri"/>
              <a:cs typeface="Calibri"/>
              <a:sym typeface="Calibri"/>
            </a:endParaRPr>
          </a:p>
        </p:txBody>
      </p:sp>
      <p:sp>
        <p:nvSpPr>
          <p:cNvPr id="75" name="Google Shape;75;p15"/>
          <p:cNvSpPr txBox="1"/>
          <p:nvPr/>
        </p:nvSpPr>
        <p:spPr>
          <a:xfrm rot="-3380563">
            <a:off x="2504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April</a:t>
            </a:r>
            <a:endParaRPr sz="1200">
              <a:latin typeface="Calibri"/>
              <a:ea typeface="Calibri"/>
              <a:cs typeface="Calibri"/>
              <a:sym typeface="Calibri"/>
            </a:endParaRPr>
          </a:p>
        </p:txBody>
      </p:sp>
      <p:sp>
        <p:nvSpPr>
          <p:cNvPr id="76" name="Google Shape;76;p15"/>
          <p:cNvSpPr txBox="1"/>
          <p:nvPr/>
        </p:nvSpPr>
        <p:spPr>
          <a:xfrm rot="-3380563">
            <a:off x="3038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May</a:t>
            </a:r>
            <a:endParaRPr sz="1200">
              <a:latin typeface="Calibri"/>
              <a:ea typeface="Calibri"/>
              <a:cs typeface="Calibri"/>
              <a:sym typeface="Calibri"/>
            </a:endParaRPr>
          </a:p>
        </p:txBody>
      </p:sp>
      <p:sp>
        <p:nvSpPr>
          <p:cNvPr id="77" name="Google Shape;77;p15"/>
          <p:cNvSpPr txBox="1"/>
          <p:nvPr/>
        </p:nvSpPr>
        <p:spPr>
          <a:xfrm rot="-3380563">
            <a:off x="36476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June</a:t>
            </a:r>
            <a:endParaRPr sz="1200">
              <a:latin typeface="Calibri"/>
              <a:ea typeface="Calibri"/>
              <a:cs typeface="Calibri"/>
              <a:sym typeface="Calibri"/>
            </a:endParaRPr>
          </a:p>
        </p:txBody>
      </p:sp>
      <p:sp>
        <p:nvSpPr>
          <p:cNvPr id="78" name="Google Shape;78;p15"/>
          <p:cNvSpPr txBox="1"/>
          <p:nvPr/>
        </p:nvSpPr>
        <p:spPr>
          <a:xfrm rot="-3380563">
            <a:off x="43334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July</a:t>
            </a:r>
            <a:endParaRPr sz="1200">
              <a:latin typeface="Calibri"/>
              <a:ea typeface="Calibri"/>
              <a:cs typeface="Calibri"/>
              <a:sym typeface="Calibri"/>
            </a:endParaRPr>
          </a:p>
        </p:txBody>
      </p:sp>
      <p:sp>
        <p:nvSpPr>
          <p:cNvPr id="79" name="Google Shape;79;p15"/>
          <p:cNvSpPr txBox="1"/>
          <p:nvPr/>
        </p:nvSpPr>
        <p:spPr>
          <a:xfrm rot="-3380563">
            <a:off x="49430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August</a:t>
            </a:r>
            <a:endParaRPr sz="1200">
              <a:latin typeface="Calibri"/>
              <a:ea typeface="Calibri"/>
              <a:cs typeface="Calibri"/>
              <a:sym typeface="Calibri"/>
            </a:endParaRPr>
          </a:p>
        </p:txBody>
      </p:sp>
      <p:sp>
        <p:nvSpPr>
          <p:cNvPr id="80" name="Google Shape;80;p15"/>
          <p:cNvSpPr txBox="1"/>
          <p:nvPr/>
        </p:nvSpPr>
        <p:spPr>
          <a:xfrm rot="-3380563">
            <a:off x="56288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September</a:t>
            </a:r>
            <a:endParaRPr sz="1200">
              <a:latin typeface="Calibri"/>
              <a:ea typeface="Calibri"/>
              <a:cs typeface="Calibri"/>
              <a:sym typeface="Calibri"/>
            </a:endParaRPr>
          </a:p>
        </p:txBody>
      </p:sp>
      <p:sp>
        <p:nvSpPr>
          <p:cNvPr id="81" name="Google Shape;81;p15"/>
          <p:cNvSpPr txBox="1"/>
          <p:nvPr/>
        </p:nvSpPr>
        <p:spPr>
          <a:xfrm rot="-3380563">
            <a:off x="62384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October</a:t>
            </a:r>
            <a:endParaRPr sz="1200">
              <a:latin typeface="Calibri"/>
              <a:ea typeface="Calibri"/>
              <a:cs typeface="Calibri"/>
              <a:sym typeface="Calibri"/>
            </a:endParaRPr>
          </a:p>
        </p:txBody>
      </p:sp>
      <p:sp>
        <p:nvSpPr>
          <p:cNvPr id="82" name="Google Shape;82;p15"/>
          <p:cNvSpPr txBox="1"/>
          <p:nvPr/>
        </p:nvSpPr>
        <p:spPr>
          <a:xfrm rot="-3380563">
            <a:off x="69242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November</a:t>
            </a:r>
            <a:endParaRPr sz="1200">
              <a:latin typeface="Calibri"/>
              <a:ea typeface="Calibri"/>
              <a:cs typeface="Calibri"/>
              <a:sym typeface="Calibri"/>
            </a:endParaRPr>
          </a:p>
        </p:txBody>
      </p:sp>
      <p:sp>
        <p:nvSpPr>
          <p:cNvPr id="83" name="Google Shape;83;p15"/>
          <p:cNvSpPr txBox="1"/>
          <p:nvPr/>
        </p:nvSpPr>
        <p:spPr>
          <a:xfrm rot="-3380563">
            <a:off x="7533846" y="3497359"/>
            <a:ext cx="872571" cy="569455"/>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200">
                <a:latin typeface="Calibri"/>
                <a:ea typeface="Calibri"/>
                <a:cs typeface="Calibri"/>
                <a:sym typeface="Calibri"/>
              </a:rPr>
              <a:t>December</a:t>
            </a:r>
            <a:endParaRPr sz="1200">
              <a:latin typeface="Calibri"/>
              <a:ea typeface="Calibri"/>
              <a:cs typeface="Calibri"/>
              <a:sym typeface="Calibri"/>
            </a:endParaRPr>
          </a:p>
        </p:txBody>
      </p:sp>
      <p:sp>
        <p:nvSpPr>
          <p:cNvPr id="84" name="Google Shape;84;p15"/>
          <p:cNvSpPr txBox="1"/>
          <p:nvPr/>
        </p:nvSpPr>
        <p:spPr>
          <a:xfrm>
            <a:off x="3886426" y="4327566"/>
            <a:ext cx="1321800" cy="355800"/>
          </a:xfrm>
          <a:prstGeom prst="rect">
            <a:avLst/>
          </a:prstGeom>
          <a:solidFill>
            <a:srgbClr val="FFF2CC"/>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5"/>
          <p:cNvSpPr txBox="1"/>
          <p:nvPr/>
        </p:nvSpPr>
        <p:spPr>
          <a:xfrm>
            <a:off x="709613" y="4315278"/>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sp>
        <p:nvSpPr>
          <p:cNvPr id="86" name="Google Shape;86;p15"/>
          <p:cNvSpPr txBox="1"/>
          <p:nvPr/>
        </p:nvSpPr>
        <p:spPr>
          <a:xfrm>
            <a:off x="5258113" y="4315266"/>
            <a:ext cx="3126900" cy="380400"/>
          </a:xfrm>
          <a:prstGeom prst="rect">
            <a:avLst/>
          </a:prstGeom>
          <a:solidFill>
            <a:srgbClr val="CFE2F3"/>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a:p>
        </p:txBody>
      </p:sp>
      <p:pic>
        <p:nvPicPr>
          <p:cNvPr id="87" name="Google Shape;87;p15"/>
          <p:cNvPicPr preferRelativeResize="0"/>
          <p:nvPr/>
        </p:nvPicPr>
        <p:blipFill rotWithShape="1">
          <a:blip r:embed="rId4">
            <a:alphaModFix/>
          </a:blip>
          <a:srcRect b="0" l="0" r="0" t="0"/>
          <a:stretch/>
        </p:blipFill>
        <p:spPr>
          <a:xfrm>
            <a:off x="-1061100" y="238325"/>
            <a:ext cx="4792148" cy="779400"/>
          </a:xfrm>
          <a:prstGeom prst="rect">
            <a:avLst/>
          </a:prstGeom>
          <a:noFill/>
          <a:ln>
            <a:noFill/>
          </a:ln>
        </p:spPr>
      </p:pic>
      <p:sp>
        <p:nvSpPr>
          <p:cNvPr id="88" name="Google Shape;88;p15"/>
          <p:cNvSpPr txBox="1"/>
          <p:nvPr>
            <p:ph type="title"/>
          </p:nvPr>
        </p:nvSpPr>
        <p:spPr>
          <a:xfrm>
            <a:off x="3117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Cool weather friend</a:t>
            </a:r>
            <a:endParaRPr b="1">
              <a:latin typeface="Calibri"/>
              <a:ea typeface="Calibri"/>
              <a:cs typeface="Calibri"/>
              <a:sym typeface="Calibri"/>
            </a:endParaRPr>
          </a:p>
        </p:txBody>
      </p:sp>
      <p:pic>
        <p:nvPicPr>
          <p:cNvPr id="89" name="Google Shape;89;p15"/>
          <p:cNvPicPr preferRelativeResize="0"/>
          <p:nvPr/>
        </p:nvPicPr>
        <p:blipFill>
          <a:blip r:embed="rId5">
            <a:alphaModFix/>
          </a:blip>
          <a:stretch>
            <a:fillRect/>
          </a:stretch>
        </p:blipFill>
        <p:spPr>
          <a:xfrm>
            <a:off x="1947788" y="4431675"/>
            <a:ext cx="650569" cy="147575"/>
          </a:xfrm>
          <a:prstGeom prst="rect">
            <a:avLst/>
          </a:prstGeom>
          <a:noFill/>
          <a:ln>
            <a:noFill/>
          </a:ln>
        </p:spPr>
      </p:pic>
      <p:pic>
        <p:nvPicPr>
          <p:cNvPr id="90" name="Google Shape;90;p15"/>
          <p:cNvPicPr preferRelativeResize="0"/>
          <p:nvPr/>
        </p:nvPicPr>
        <p:blipFill>
          <a:blip r:embed="rId5">
            <a:alphaModFix/>
          </a:blip>
          <a:stretch>
            <a:fillRect/>
          </a:stretch>
        </p:blipFill>
        <p:spPr>
          <a:xfrm>
            <a:off x="6408975" y="4431675"/>
            <a:ext cx="650569" cy="147575"/>
          </a:xfrm>
          <a:prstGeom prst="rect">
            <a:avLst/>
          </a:prstGeom>
          <a:noFill/>
          <a:ln>
            <a:noFill/>
          </a:ln>
        </p:spPr>
      </p:pic>
      <p:pic>
        <p:nvPicPr>
          <p:cNvPr id="91" name="Google Shape;91;p15"/>
          <p:cNvPicPr preferRelativeResize="0"/>
          <p:nvPr/>
        </p:nvPicPr>
        <p:blipFill>
          <a:blip r:embed="rId6">
            <a:alphaModFix/>
          </a:blip>
          <a:stretch>
            <a:fillRect/>
          </a:stretch>
        </p:blipFill>
        <p:spPr>
          <a:xfrm>
            <a:off x="4219162" y="4427688"/>
            <a:ext cx="705670" cy="155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pic>
        <p:nvPicPr>
          <p:cNvPr id="96" name="Google Shape;96;p16"/>
          <p:cNvPicPr preferRelativeResize="0"/>
          <p:nvPr/>
        </p:nvPicPr>
        <p:blipFill rotWithShape="1">
          <a:blip r:embed="rId3">
            <a:alphaModFix/>
          </a:blip>
          <a:srcRect b="17182" l="0" r="0" t="5970"/>
          <a:stretch/>
        </p:blipFill>
        <p:spPr>
          <a:xfrm>
            <a:off x="0" y="162125"/>
            <a:ext cx="9143997" cy="4967583"/>
          </a:xfrm>
          <a:prstGeom prst="rect">
            <a:avLst/>
          </a:prstGeom>
          <a:noFill/>
          <a:ln>
            <a:noFill/>
          </a:ln>
        </p:spPr>
      </p:pic>
      <p:pic>
        <p:nvPicPr>
          <p:cNvPr id="97" name="Google Shape;97;p16"/>
          <p:cNvPicPr preferRelativeResize="0"/>
          <p:nvPr/>
        </p:nvPicPr>
        <p:blipFill rotWithShape="1">
          <a:blip r:embed="rId4">
            <a:alphaModFix/>
          </a:blip>
          <a:srcRect b="0" l="0" r="0" t="0"/>
          <a:stretch/>
        </p:blipFill>
        <p:spPr>
          <a:xfrm>
            <a:off x="-917525" y="238325"/>
            <a:ext cx="3428749" cy="779400"/>
          </a:xfrm>
          <a:prstGeom prst="rect">
            <a:avLst/>
          </a:prstGeom>
          <a:noFill/>
          <a:ln>
            <a:noFill/>
          </a:ln>
        </p:spPr>
      </p:pic>
      <p:sp>
        <p:nvSpPr>
          <p:cNvPr id="98" name="Google Shape;98;p16"/>
          <p:cNvSpPr txBox="1"/>
          <p:nvPr>
            <p:ph type="title"/>
          </p:nvPr>
        </p:nvSpPr>
        <p:spPr>
          <a:xfrm>
            <a:off x="4106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White out</a:t>
            </a:r>
            <a:endParaRPr b="1">
              <a:latin typeface="Calibri"/>
              <a:ea typeface="Calibri"/>
              <a:cs typeface="Calibri"/>
              <a:sym typeface="Calibri"/>
            </a:endParaRPr>
          </a:p>
        </p:txBody>
      </p:sp>
      <p:pic>
        <p:nvPicPr>
          <p:cNvPr id="99" name="Google Shape;99;p16"/>
          <p:cNvPicPr preferRelativeResize="0"/>
          <p:nvPr/>
        </p:nvPicPr>
        <p:blipFill>
          <a:blip r:embed="rId5">
            <a:alphaModFix/>
          </a:blip>
          <a:stretch>
            <a:fillRect/>
          </a:stretch>
        </p:blipFill>
        <p:spPr>
          <a:xfrm>
            <a:off x="7236675" y="1017724"/>
            <a:ext cx="428175" cy="182850"/>
          </a:xfrm>
          <a:prstGeom prst="rect">
            <a:avLst/>
          </a:prstGeom>
          <a:noFill/>
          <a:ln>
            <a:noFill/>
          </a:ln>
        </p:spPr>
      </p:pic>
      <p:pic>
        <p:nvPicPr>
          <p:cNvPr id="100" name="Google Shape;100;p16"/>
          <p:cNvPicPr preferRelativeResize="0"/>
          <p:nvPr/>
        </p:nvPicPr>
        <p:blipFill>
          <a:blip r:embed="rId6">
            <a:alphaModFix/>
          </a:blip>
          <a:stretch>
            <a:fillRect/>
          </a:stretch>
        </p:blipFill>
        <p:spPr>
          <a:xfrm>
            <a:off x="3445225" y="2079950"/>
            <a:ext cx="1378650" cy="394750"/>
          </a:xfrm>
          <a:prstGeom prst="rect">
            <a:avLst/>
          </a:prstGeom>
          <a:noFill/>
          <a:ln>
            <a:noFill/>
          </a:ln>
        </p:spPr>
      </p:pic>
      <p:pic>
        <p:nvPicPr>
          <p:cNvPr id="101" name="Google Shape;101;p16"/>
          <p:cNvPicPr preferRelativeResize="0"/>
          <p:nvPr/>
        </p:nvPicPr>
        <p:blipFill>
          <a:blip r:embed="rId7">
            <a:alphaModFix/>
          </a:blip>
          <a:stretch>
            <a:fillRect/>
          </a:stretch>
        </p:blipFill>
        <p:spPr>
          <a:xfrm>
            <a:off x="1079550" y="4177375"/>
            <a:ext cx="1714125" cy="463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pic>
        <p:nvPicPr>
          <p:cNvPr id="106" name="Google Shape;106;p17"/>
          <p:cNvPicPr preferRelativeResize="0"/>
          <p:nvPr/>
        </p:nvPicPr>
        <p:blipFill rotWithShape="1">
          <a:blip r:embed="rId3">
            <a:alphaModFix/>
          </a:blip>
          <a:srcRect b="17854" l="0" r="0" t="14155"/>
          <a:stretch/>
        </p:blipFill>
        <p:spPr>
          <a:xfrm>
            <a:off x="0" y="516987"/>
            <a:ext cx="9143997" cy="4394913"/>
          </a:xfrm>
          <a:prstGeom prst="rect">
            <a:avLst/>
          </a:prstGeom>
          <a:noFill/>
          <a:ln>
            <a:noFill/>
          </a:ln>
        </p:spPr>
      </p:pic>
      <p:pic>
        <p:nvPicPr>
          <p:cNvPr id="107" name="Google Shape;107;p17"/>
          <p:cNvPicPr preferRelativeResize="0"/>
          <p:nvPr/>
        </p:nvPicPr>
        <p:blipFill rotWithShape="1">
          <a:blip r:embed="rId4">
            <a:alphaModFix/>
          </a:blip>
          <a:srcRect b="0" l="0" r="0" t="0"/>
          <a:stretch/>
        </p:blipFill>
        <p:spPr>
          <a:xfrm>
            <a:off x="-221950" y="289075"/>
            <a:ext cx="3999475" cy="779400"/>
          </a:xfrm>
          <a:prstGeom prst="rect">
            <a:avLst/>
          </a:prstGeom>
          <a:noFill/>
          <a:ln>
            <a:noFill/>
          </a:ln>
        </p:spPr>
      </p:pic>
      <p:sp>
        <p:nvSpPr>
          <p:cNvPr id="108" name="Google Shape;108;p17"/>
          <p:cNvSpPr txBox="1"/>
          <p:nvPr>
            <p:ph type="title"/>
          </p:nvPr>
        </p:nvSpPr>
        <p:spPr>
          <a:xfrm>
            <a:off x="311700" y="3416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Temperature’s rising</a:t>
            </a:r>
            <a:endParaRPr b="1">
              <a:latin typeface="Calibri"/>
              <a:ea typeface="Calibri"/>
              <a:cs typeface="Calibri"/>
              <a:sym typeface="Calibri"/>
            </a:endParaRPr>
          </a:p>
        </p:txBody>
      </p:sp>
      <p:pic>
        <p:nvPicPr>
          <p:cNvPr id="109" name="Google Shape;109;p17"/>
          <p:cNvPicPr preferRelativeResize="0"/>
          <p:nvPr/>
        </p:nvPicPr>
        <p:blipFill>
          <a:blip r:embed="rId5">
            <a:alphaModFix/>
          </a:blip>
          <a:stretch>
            <a:fillRect/>
          </a:stretch>
        </p:blipFill>
        <p:spPr>
          <a:xfrm>
            <a:off x="6954150" y="1543325"/>
            <a:ext cx="1596625" cy="431857"/>
          </a:xfrm>
          <a:prstGeom prst="rect">
            <a:avLst/>
          </a:prstGeom>
          <a:noFill/>
          <a:ln>
            <a:noFill/>
          </a:ln>
        </p:spPr>
      </p:pic>
      <p:pic>
        <p:nvPicPr>
          <p:cNvPr id="110" name="Google Shape;110;p17"/>
          <p:cNvPicPr preferRelativeResize="0"/>
          <p:nvPr/>
        </p:nvPicPr>
        <p:blipFill>
          <a:blip r:embed="rId6">
            <a:alphaModFix/>
          </a:blip>
          <a:stretch>
            <a:fillRect/>
          </a:stretch>
        </p:blipFill>
        <p:spPr>
          <a:xfrm>
            <a:off x="979489" y="4020701"/>
            <a:ext cx="1596598" cy="431850"/>
          </a:xfrm>
          <a:prstGeom prst="rect">
            <a:avLst/>
          </a:prstGeom>
          <a:noFill/>
          <a:ln>
            <a:noFill/>
          </a:ln>
        </p:spPr>
      </p:pic>
      <p:pic>
        <p:nvPicPr>
          <p:cNvPr id="111" name="Google Shape;111;p17"/>
          <p:cNvPicPr preferRelativeResize="0"/>
          <p:nvPr/>
        </p:nvPicPr>
        <p:blipFill>
          <a:blip r:embed="rId7">
            <a:alphaModFix/>
          </a:blip>
          <a:stretch>
            <a:fillRect/>
          </a:stretch>
        </p:blipFill>
        <p:spPr>
          <a:xfrm>
            <a:off x="3773687" y="1824500"/>
            <a:ext cx="1596625" cy="4318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18"/>
          <p:cNvPicPr preferRelativeResize="0"/>
          <p:nvPr/>
        </p:nvPicPr>
        <p:blipFill rotWithShape="1">
          <a:blip r:embed="rId3">
            <a:alphaModFix/>
          </a:blip>
          <a:srcRect b="23878" l="0" r="10801" t="25043"/>
          <a:stretch/>
        </p:blipFill>
        <p:spPr>
          <a:xfrm>
            <a:off x="778200" y="1784425"/>
            <a:ext cx="7587602" cy="3071852"/>
          </a:xfrm>
          <a:prstGeom prst="rect">
            <a:avLst/>
          </a:prstGeom>
          <a:noFill/>
          <a:ln>
            <a:noFill/>
          </a:ln>
        </p:spPr>
      </p:pic>
      <p:pic>
        <p:nvPicPr>
          <p:cNvPr id="117" name="Google Shape;117;p18"/>
          <p:cNvPicPr preferRelativeResize="0"/>
          <p:nvPr/>
        </p:nvPicPr>
        <p:blipFill rotWithShape="1">
          <a:blip r:embed="rId4">
            <a:alphaModFix/>
          </a:blip>
          <a:srcRect b="0" l="0" r="0" t="0"/>
          <a:stretch/>
        </p:blipFill>
        <p:spPr>
          <a:xfrm>
            <a:off x="-1866825" y="296225"/>
            <a:ext cx="3999475" cy="779400"/>
          </a:xfrm>
          <a:prstGeom prst="rect">
            <a:avLst/>
          </a:prstGeom>
          <a:noFill/>
          <a:ln>
            <a:noFill/>
          </a:ln>
        </p:spPr>
      </p:pic>
      <p:sp>
        <p:nvSpPr>
          <p:cNvPr id="118" name="Google Shape;118;p18"/>
          <p:cNvSpPr txBox="1"/>
          <p:nvPr>
            <p:ph type="title"/>
          </p:nvPr>
        </p:nvSpPr>
        <p:spPr>
          <a:xfrm>
            <a:off x="348575" y="366700"/>
            <a:ext cx="1581300" cy="48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Glaciers</a:t>
            </a:r>
            <a:endParaRPr b="1">
              <a:latin typeface="Calibri"/>
              <a:ea typeface="Calibri"/>
              <a:cs typeface="Calibri"/>
              <a:sym typeface="Calibri"/>
            </a:endParaRPr>
          </a:p>
        </p:txBody>
      </p:sp>
      <p:sp>
        <p:nvSpPr>
          <p:cNvPr id="119" name="Google Shape;119;p18"/>
          <p:cNvSpPr txBox="1"/>
          <p:nvPr/>
        </p:nvSpPr>
        <p:spPr>
          <a:xfrm>
            <a:off x="748150" y="3613200"/>
            <a:ext cx="2950200" cy="89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20" name="Google Shape;120;p18"/>
          <p:cNvPicPr preferRelativeResize="0"/>
          <p:nvPr/>
        </p:nvPicPr>
        <p:blipFill>
          <a:blip r:embed="rId5">
            <a:alphaModFix/>
          </a:blip>
          <a:stretch>
            <a:fillRect/>
          </a:stretch>
        </p:blipFill>
        <p:spPr>
          <a:xfrm>
            <a:off x="4392049" y="996075"/>
            <a:ext cx="2735752" cy="481800"/>
          </a:xfrm>
          <a:prstGeom prst="rect">
            <a:avLst/>
          </a:prstGeom>
          <a:noFill/>
          <a:ln>
            <a:noFill/>
          </a:ln>
        </p:spPr>
      </p:pic>
      <p:pic>
        <p:nvPicPr>
          <p:cNvPr id="121" name="Google Shape;121;p18"/>
          <p:cNvPicPr preferRelativeResize="0"/>
          <p:nvPr/>
        </p:nvPicPr>
        <p:blipFill>
          <a:blip r:embed="rId6">
            <a:alphaModFix/>
          </a:blip>
          <a:stretch>
            <a:fillRect/>
          </a:stretch>
        </p:blipFill>
        <p:spPr>
          <a:xfrm>
            <a:off x="1345625" y="1966561"/>
            <a:ext cx="2950200" cy="7557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pic>
        <p:nvPicPr>
          <p:cNvPr id="126" name="Google Shape;126;p19"/>
          <p:cNvPicPr preferRelativeResize="0"/>
          <p:nvPr/>
        </p:nvPicPr>
        <p:blipFill rotWithShape="1">
          <a:blip r:embed="rId3">
            <a:alphaModFix/>
          </a:blip>
          <a:srcRect b="18166" l="0" r="1526" t="28038"/>
          <a:stretch/>
        </p:blipFill>
        <p:spPr>
          <a:xfrm>
            <a:off x="72738" y="876025"/>
            <a:ext cx="8998529" cy="3475472"/>
          </a:xfrm>
          <a:prstGeom prst="rect">
            <a:avLst/>
          </a:prstGeom>
          <a:noFill/>
          <a:ln>
            <a:noFill/>
          </a:ln>
        </p:spPr>
      </p:pic>
      <p:pic>
        <p:nvPicPr>
          <p:cNvPr id="127" name="Google Shape;127;p19"/>
          <p:cNvPicPr preferRelativeResize="0"/>
          <p:nvPr/>
        </p:nvPicPr>
        <p:blipFill rotWithShape="1">
          <a:blip r:embed="rId4">
            <a:alphaModFix/>
          </a:blip>
          <a:srcRect b="0" l="0" r="0" t="0"/>
          <a:stretch/>
        </p:blipFill>
        <p:spPr>
          <a:xfrm>
            <a:off x="-1605725" y="368700"/>
            <a:ext cx="3999475" cy="779400"/>
          </a:xfrm>
          <a:prstGeom prst="rect">
            <a:avLst/>
          </a:prstGeom>
          <a:noFill/>
          <a:ln>
            <a:noFill/>
          </a:ln>
        </p:spPr>
      </p:pic>
      <p:sp>
        <p:nvSpPr>
          <p:cNvPr id="128" name="Google Shape;128;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Permafrost</a:t>
            </a:r>
            <a:endParaRPr b="1">
              <a:latin typeface="Calibri"/>
              <a:ea typeface="Calibri"/>
              <a:cs typeface="Calibri"/>
              <a:sym typeface="Calibri"/>
            </a:endParaRPr>
          </a:p>
        </p:txBody>
      </p:sp>
      <p:pic>
        <p:nvPicPr>
          <p:cNvPr id="129" name="Google Shape;129;p19"/>
          <p:cNvPicPr preferRelativeResize="0"/>
          <p:nvPr/>
        </p:nvPicPr>
        <p:blipFill>
          <a:blip r:embed="rId5">
            <a:alphaModFix/>
          </a:blip>
          <a:stretch>
            <a:fillRect/>
          </a:stretch>
        </p:blipFill>
        <p:spPr>
          <a:xfrm>
            <a:off x="397400" y="1723524"/>
            <a:ext cx="3042725" cy="779400"/>
          </a:xfrm>
          <a:prstGeom prst="rect">
            <a:avLst/>
          </a:prstGeom>
          <a:noFill/>
          <a:ln>
            <a:noFill/>
          </a:ln>
        </p:spPr>
      </p:pic>
      <p:pic>
        <p:nvPicPr>
          <p:cNvPr id="130" name="Google Shape;130;p19"/>
          <p:cNvPicPr preferRelativeResize="0"/>
          <p:nvPr/>
        </p:nvPicPr>
        <p:blipFill>
          <a:blip r:embed="rId6">
            <a:alphaModFix/>
          </a:blip>
          <a:stretch>
            <a:fillRect/>
          </a:stretch>
        </p:blipFill>
        <p:spPr>
          <a:xfrm>
            <a:off x="1136750" y="2843817"/>
            <a:ext cx="3042722" cy="779400"/>
          </a:xfrm>
          <a:prstGeom prst="rect">
            <a:avLst/>
          </a:prstGeom>
          <a:noFill/>
          <a:ln>
            <a:noFill/>
          </a:ln>
        </p:spPr>
      </p:pic>
      <p:pic>
        <p:nvPicPr>
          <p:cNvPr id="131" name="Google Shape;131;p19"/>
          <p:cNvPicPr preferRelativeResize="0"/>
          <p:nvPr/>
        </p:nvPicPr>
        <p:blipFill>
          <a:blip r:embed="rId7">
            <a:alphaModFix/>
          </a:blip>
          <a:stretch>
            <a:fillRect/>
          </a:stretch>
        </p:blipFill>
        <p:spPr>
          <a:xfrm>
            <a:off x="5888650" y="4351501"/>
            <a:ext cx="3042774" cy="7794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pic>
        <p:nvPicPr>
          <p:cNvPr id="136" name="Google Shape;136;p20"/>
          <p:cNvPicPr preferRelativeResize="0"/>
          <p:nvPr/>
        </p:nvPicPr>
        <p:blipFill rotWithShape="1">
          <a:blip r:embed="rId3">
            <a:alphaModFix/>
          </a:blip>
          <a:srcRect b="14719" l="0" r="0" t="0"/>
          <a:stretch/>
        </p:blipFill>
        <p:spPr>
          <a:xfrm>
            <a:off x="934225" y="757163"/>
            <a:ext cx="7275548" cy="4386326"/>
          </a:xfrm>
          <a:prstGeom prst="rect">
            <a:avLst/>
          </a:prstGeom>
          <a:noFill/>
          <a:ln>
            <a:noFill/>
          </a:ln>
        </p:spPr>
      </p:pic>
      <p:pic>
        <p:nvPicPr>
          <p:cNvPr id="137" name="Google Shape;137;p20"/>
          <p:cNvPicPr preferRelativeResize="0"/>
          <p:nvPr/>
        </p:nvPicPr>
        <p:blipFill rotWithShape="1">
          <a:blip r:embed="rId4">
            <a:alphaModFix/>
          </a:blip>
          <a:srcRect b="0" l="0" r="0" t="0"/>
          <a:stretch/>
        </p:blipFill>
        <p:spPr>
          <a:xfrm>
            <a:off x="-525312" y="341675"/>
            <a:ext cx="3999475" cy="779400"/>
          </a:xfrm>
          <a:prstGeom prst="rect">
            <a:avLst/>
          </a:prstGeom>
          <a:noFill/>
          <a:ln>
            <a:noFill/>
          </a:ln>
        </p:spPr>
      </p:pic>
      <p:sp>
        <p:nvSpPr>
          <p:cNvPr id="138" name="Google Shape;138;p20"/>
          <p:cNvSpPr txBox="1"/>
          <p:nvPr>
            <p:ph type="title"/>
          </p:nvPr>
        </p:nvSpPr>
        <p:spPr>
          <a:xfrm>
            <a:off x="311700" y="445025"/>
            <a:ext cx="30219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Glimmers of hope</a:t>
            </a:r>
            <a:endParaRPr b="1">
              <a:latin typeface="Calibri"/>
              <a:ea typeface="Calibri"/>
              <a:cs typeface="Calibri"/>
              <a:sym typeface="Calibri"/>
            </a:endParaRPr>
          </a:p>
        </p:txBody>
      </p:sp>
      <p:pic>
        <p:nvPicPr>
          <p:cNvPr id="139" name="Google Shape;139;p20"/>
          <p:cNvPicPr preferRelativeResize="0"/>
          <p:nvPr/>
        </p:nvPicPr>
        <p:blipFill>
          <a:blip r:embed="rId5">
            <a:alphaModFix/>
          </a:blip>
          <a:stretch>
            <a:fillRect/>
          </a:stretch>
        </p:blipFill>
        <p:spPr>
          <a:xfrm>
            <a:off x="6277650" y="757187"/>
            <a:ext cx="2560301" cy="177363"/>
          </a:xfrm>
          <a:prstGeom prst="rect">
            <a:avLst/>
          </a:prstGeom>
          <a:noFill/>
          <a:ln>
            <a:noFill/>
          </a:ln>
        </p:spPr>
      </p:pic>
      <p:pic>
        <p:nvPicPr>
          <p:cNvPr id="140" name="Google Shape;140;p20"/>
          <p:cNvPicPr preferRelativeResize="0"/>
          <p:nvPr/>
        </p:nvPicPr>
        <p:blipFill rotWithShape="1">
          <a:blip r:embed="rId6">
            <a:alphaModFix/>
          </a:blip>
          <a:srcRect b="0" l="0" r="51835" t="0"/>
          <a:stretch/>
        </p:blipFill>
        <p:spPr>
          <a:xfrm>
            <a:off x="3552500" y="4196675"/>
            <a:ext cx="1356024" cy="477075"/>
          </a:xfrm>
          <a:prstGeom prst="rect">
            <a:avLst/>
          </a:prstGeom>
          <a:noFill/>
          <a:ln>
            <a:noFill/>
          </a:ln>
        </p:spPr>
      </p:pic>
      <p:pic>
        <p:nvPicPr>
          <p:cNvPr id="141" name="Google Shape;141;p20"/>
          <p:cNvPicPr preferRelativeResize="0"/>
          <p:nvPr/>
        </p:nvPicPr>
        <p:blipFill>
          <a:blip r:embed="rId7">
            <a:alphaModFix/>
          </a:blip>
          <a:stretch>
            <a:fillRect/>
          </a:stretch>
        </p:blipFill>
        <p:spPr>
          <a:xfrm>
            <a:off x="620175" y="3216350"/>
            <a:ext cx="3009811" cy="779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Google Shape;146;p21"/>
          <p:cNvPicPr preferRelativeResize="0"/>
          <p:nvPr/>
        </p:nvPicPr>
        <p:blipFill rotWithShape="1">
          <a:blip r:embed="rId3">
            <a:alphaModFix/>
          </a:blip>
          <a:srcRect b="0" l="0" r="0" t="14741"/>
          <a:stretch/>
        </p:blipFill>
        <p:spPr>
          <a:xfrm>
            <a:off x="2099638" y="668800"/>
            <a:ext cx="6792052" cy="4474699"/>
          </a:xfrm>
          <a:prstGeom prst="rect">
            <a:avLst/>
          </a:prstGeom>
          <a:noFill/>
          <a:ln>
            <a:noFill/>
          </a:ln>
        </p:spPr>
      </p:pic>
      <p:sp>
        <p:nvSpPr>
          <p:cNvPr id="147" name="Google Shape;147;p21"/>
          <p:cNvSpPr/>
          <p:nvPr/>
        </p:nvSpPr>
        <p:spPr>
          <a:xfrm>
            <a:off x="1814975" y="467100"/>
            <a:ext cx="4396500" cy="779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8" name="Google Shape;148;p21"/>
          <p:cNvPicPr preferRelativeResize="0"/>
          <p:nvPr/>
        </p:nvPicPr>
        <p:blipFill rotWithShape="1">
          <a:blip r:embed="rId4">
            <a:alphaModFix/>
          </a:blip>
          <a:srcRect b="0" l="0" r="0" t="0"/>
          <a:stretch/>
        </p:blipFill>
        <p:spPr>
          <a:xfrm>
            <a:off x="-1913672" y="341674"/>
            <a:ext cx="5026890" cy="779401"/>
          </a:xfrm>
          <a:prstGeom prst="rect">
            <a:avLst/>
          </a:prstGeom>
          <a:noFill/>
          <a:ln>
            <a:noFill/>
          </a:ln>
        </p:spPr>
      </p:pic>
      <p:sp>
        <p:nvSpPr>
          <p:cNvPr id="149" name="Google Shape;149;p21"/>
          <p:cNvSpPr txBox="1"/>
          <p:nvPr>
            <p:ph type="title"/>
          </p:nvPr>
        </p:nvSpPr>
        <p:spPr>
          <a:xfrm>
            <a:off x="311700" y="445025"/>
            <a:ext cx="2704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Calibri"/>
                <a:ea typeface="Calibri"/>
                <a:cs typeface="Calibri"/>
                <a:sym typeface="Calibri"/>
              </a:rPr>
              <a:t>Time to reflect!</a:t>
            </a:r>
            <a:endParaRPr b="1">
              <a:latin typeface="Calibri"/>
              <a:ea typeface="Calibri"/>
              <a:cs typeface="Calibri"/>
              <a:sym typeface="Calibri"/>
            </a:endParaRPr>
          </a:p>
        </p:txBody>
      </p:sp>
      <p:pic>
        <p:nvPicPr>
          <p:cNvPr descr="A close up of a logo  Description automatically generated" id="150" name="Google Shape;150;p21"/>
          <p:cNvPicPr preferRelativeResize="0"/>
          <p:nvPr/>
        </p:nvPicPr>
        <p:blipFill rotWithShape="1">
          <a:blip r:embed="rId5">
            <a:alphaModFix/>
          </a:blip>
          <a:srcRect b="0" l="0" r="0" t="0"/>
          <a:stretch/>
        </p:blipFill>
        <p:spPr>
          <a:xfrm>
            <a:off x="4572001" y="491976"/>
            <a:ext cx="1400075" cy="478794"/>
          </a:xfrm>
          <a:prstGeom prst="rect">
            <a:avLst/>
          </a:prstGeom>
          <a:noFill/>
          <a:ln>
            <a:noFill/>
          </a:ln>
        </p:spPr>
      </p:pic>
      <p:sp>
        <p:nvSpPr>
          <p:cNvPr id="151" name="Google Shape;151;p21"/>
          <p:cNvSpPr txBox="1"/>
          <p:nvPr/>
        </p:nvSpPr>
        <p:spPr>
          <a:xfrm>
            <a:off x="311700" y="1362950"/>
            <a:ext cx="1805100" cy="1358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200">
                <a:solidFill>
                  <a:schemeClr val="dk1"/>
                </a:solidFill>
                <a:latin typeface="Calibri"/>
                <a:ea typeface="Calibri"/>
                <a:cs typeface="Calibri"/>
                <a:sym typeface="Calibri"/>
              </a:rPr>
              <a:t>Can you think of ways to help protect the ice layer on the Arctic Ocean?</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p:txBody>
      </p:sp>
      <p:pic>
        <p:nvPicPr>
          <p:cNvPr id="152" name="Google Shape;152;p21"/>
          <p:cNvPicPr preferRelativeResize="0"/>
          <p:nvPr/>
        </p:nvPicPr>
        <p:blipFill>
          <a:blip r:embed="rId6">
            <a:alphaModFix/>
          </a:blip>
          <a:stretch>
            <a:fillRect/>
          </a:stretch>
        </p:blipFill>
        <p:spPr>
          <a:xfrm>
            <a:off x="7627451" y="151070"/>
            <a:ext cx="1400075" cy="4381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